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6" r:id="rId2"/>
    <p:sldId id="261" r:id="rId3"/>
    <p:sldId id="345" r:id="rId4"/>
    <p:sldId id="338" r:id="rId5"/>
    <p:sldId id="353" r:id="rId6"/>
    <p:sldId id="335" r:id="rId7"/>
    <p:sldId id="342" r:id="rId8"/>
    <p:sldId id="341" r:id="rId9"/>
    <p:sldId id="352" r:id="rId10"/>
    <p:sldId id="351" r:id="rId11"/>
    <p:sldId id="356" r:id="rId12"/>
    <p:sldId id="357" r:id="rId13"/>
    <p:sldId id="363" r:id="rId14"/>
    <p:sldId id="364" r:id="rId15"/>
    <p:sldId id="354" r:id="rId16"/>
    <p:sldId id="366" r:id="rId17"/>
    <p:sldId id="367" r:id="rId18"/>
    <p:sldId id="368" r:id="rId19"/>
    <p:sldId id="365" r:id="rId20"/>
    <p:sldId id="355" r:id="rId21"/>
    <p:sldId id="346" r:id="rId22"/>
    <p:sldId id="362" r:id="rId23"/>
    <p:sldId id="347" r:id="rId24"/>
    <p:sldId id="340" r:id="rId25"/>
    <p:sldId id="344" r:id="rId26"/>
    <p:sldId id="339" r:id="rId27"/>
    <p:sldId id="348" r:id="rId28"/>
    <p:sldId id="349" r:id="rId29"/>
    <p:sldId id="350" r:id="rId30"/>
    <p:sldId id="343" r:id="rId31"/>
    <p:sldId id="361" r:id="rId32"/>
    <p:sldId id="358" r:id="rId33"/>
    <p:sldId id="359" r:id="rId34"/>
    <p:sldId id="360" r:id="rId35"/>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イントロダクション" id="{5BDF4CAE-18C1-4FF0-AFDE-9D0A37BF634B}">
          <p14:sldIdLst>
            <p14:sldId id="256"/>
            <p14:sldId id="261"/>
            <p14:sldId id="345"/>
            <p14:sldId id="338"/>
          </p14:sldIdLst>
        </p14:section>
        <p14:section name="概要目標" id="{0FEE2745-1985-4ABD-9A63-923C4F4D8D33}">
          <p14:sldIdLst>
            <p14:sldId id="353"/>
            <p14:sldId id="335"/>
            <p14:sldId id="342"/>
            <p14:sldId id="341"/>
          </p14:sldIdLst>
        </p14:section>
        <p14:section name="ゼミの進め方" id="{CB5C6244-160E-463A-A758-CBD253581186}">
          <p14:sldIdLst>
            <p14:sldId id="352"/>
            <p14:sldId id="351"/>
            <p14:sldId id="356"/>
            <p14:sldId id="357"/>
            <p14:sldId id="363"/>
            <p14:sldId id="364"/>
            <p14:sldId id="354"/>
            <p14:sldId id="366"/>
            <p14:sldId id="367"/>
            <p14:sldId id="368"/>
            <p14:sldId id="365"/>
          </p14:sldIdLst>
        </p14:section>
        <p14:section name="研究の進め方" id="{EEA31AAB-9143-443B-A2EE-4B0F3507AFC3}">
          <p14:sldIdLst>
            <p14:sldId id="355"/>
            <p14:sldId id="346"/>
            <p14:sldId id="362"/>
            <p14:sldId id="347"/>
            <p14:sldId id="340"/>
            <p14:sldId id="344"/>
            <p14:sldId id="339"/>
            <p14:sldId id="348"/>
            <p14:sldId id="349"/>
            <p14:sldId id="350"/>
            <p14:sldId id="343"/>
          </p14:sldIdLst>
        </p14:section>
        <p14:section name="文献紹介" id="{205125EE-5C78-4A8B-988D-28D396B4B68B}">
          <p14:sldIdLst>
            <p14:sldId id="361"/>
            <p14:sldId id="358"/>
            <p14:sldId id="359"/>
            <p14:sldId id="36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A1A5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398" autoAdjust="0"/>
    <p:restoredTop sz="94633" autoAdjust="0"/>
  </p:normalViewPr>
  <p:slideViewPr>
    <p:cSldViewPr snapToGrid="0">
      <p:cViewPr varScale="1">
        <p:scale>
          <a:sx n="111" d="100"/>
          <a:sy n="111" d="100"/>
        </p:scale>
        <p:origin x="132" y="894"/>
      </p:cViewPr>
      <p:guideLst/>
    </p:cSldViewPr>
  </p:slideViewPr>
  <p:notesTextViewPr>
    <p:cViewPr>
      <p:scale>
        <a:sx n="3" d="2"/>
        <a:sy n="3" d="2"/>
      </p:scale>
      <p:origin x="0" y="0"/>
    </p:cViewPr>
  </p:notesTextViewPr>
  <p:notesViewPr>
    <p:cSldViewPr snapToGrid="0">
      <p:cViewPr varScale="1">
        <p:scale>
          <a:sx n="120" d="100"/>
          <a:sy n="120" d="100"/>
        </p:scale>
        <p:origin x="7602" y="11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85BF76-7F11-4CA1-B068-67CFFC943E2B}" type="datetimeFigureOut">
              <a:rPr kumimoji="1" lang="ja-JP" altLang="en-US" smtClean="0"/>
              <a:t>2024/7/29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E72FC-FB7C-448A-B025-AE8A9A9BE094}" type="slidenum">
              <a:rPr kumimoji="1" lang="ja-JP" altLang="en-US" smtClean="0"/>
              <a:t>‹#›</a:t>
            </a:fld>
            <a:endParaRPr kumimoji="1" lang="ja-JP" altLang="en-US"/>
          </a:p>
        </p:txBody>
      </p:sp>
    </p:spTree>
    <p:extLst>
      <p:ext uri="{BB962C8B-B14F-4D97-AF65-F5344CB8AC3E}">
        <p14:creationId xmlns:p14="http://schemas.microsoft.com/office/powerpoint/2010/main" val="15983837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BAE72FC-FB7C-448A-B025-AE8A9A9BE094}" type="slidenum">
              <a:rPr kumimoji="1" lang="ja-JP" altLang="en-US" smtClean="0"/>
              <a:t>17</a:t>
            </a:fld>
            <a:endParaRPr kumimoji="1" lang="ja-JP" altLang="en-US"/>
          </a:p>
        </p:txBody>
      </p:sp>
    </p:spTree>
    <p:extLst>
      <p:ext uri="{BB962C8B-B14F-4D97-AF65-F5344CB8AC3E}">
        <p14:creationId xmlns:p14="http://schemas.microsoft.com/office/powerpoint/2010/main" val="2945528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7307611-D601-4FC5-A601-93B5490450B8}"/>
              </a:ext>
            </a:extLst>
          </p:cNvPr>
          <p:cNvSpPr>
            <a:spLocks noGrp="1"/>
          </p:cNvSpPr>
          <p:nvPr>
            <p:ph type="ctrTitle"/>
          </p:nvPr>
        </p:nvSpPr>
        <p:spPr>
          <a:xfrm>
            <a:off x="457200" y="1122363"/>
            <a:ext cx="11490960" cy="2387600"/>
          </a:xfrm>
        </p:spPr>
        <p:txBody>
          <a:bodyPr anchor="ctr">
            <a:normAutofit/>
          </a:bodyPr>
          <a:lstStyle>
            <a:lvl1pPr algn="ctr">
              <a:defRPr sz="4800">
                <a:solidFill>
                  <a:srgbClr val="1A1A59"/>
                </a:solidFill>
                <a:latin typeface="+mn-lt"/>
              </a:defRPr>
            </a:lvl1pPr>
          </a:lstStyle>
          <a:p>
            <a:r>
              <a:rPr kumimoji="1" lang="ja-JP" altLang="en-US" dirty="0"/>
              <a:t>マスター タイトルの書式設定</a:t>
            </a:r>
          </a:p>
        </p:txBody>
      </p:sp>
      <p:sp>
        <p:nvSpPr>
          <p:cNvPr id="3" name="字幕 2">
            <a:extLst>
              <a:ext uri="{FF2B5EF4-FFF2-40B4-BE49-F238E27FC236}">
                <a16:creationId xmlns:a16="http://schemas.microsoft.com/office/drawing/2014/main" id="{7B54E967-3EAA-44E8-83C5-5FCF73F96658}"/>
              </a:ext>
            </a:extLst>
          </p:cNvPr>
          <p:cNvSpPr>
            <a:spLocks noGrp="1"/>
          </p:cNvSpPr>
          <p:nvPr>
            <p:ph type="subTitle" idx="1"/>
          </p:nvPr>
        </p:nvSpPr>
        <p:spPr>
          <a:xfrm>
            <a:off x="457200" y="3602038"/>
            <a:ext cx="1149096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dirty="0"/>
              <a:t>マスター サブタイトルの書式設定</a:t>
            </a:r>
          </a:p>
        </p:txBody>
      </p:sp>
      <p:sp>
        <p:nvSpPr>
          <p:cNvPr id="4" name="日付プレースホルダー 3">
            <a:extLst>
              <a:ext uri="{FF2B5EF4-FFF2-40B4-BE49-F238E27FC236}">
                <a16:creationId xmlns:a16="http://schemas.microsoft.com/office/drawing/2014/main" id="{AE3A3BC8-6115-4BE4-AD64-3076F89907CA}"/>
              </a:ext>
            </a:extLst>
          </p:cNvPr>
          <p:cNvSpPr>
            <a:spLocks noGrp="1"/>
          </p:cNvSpPr>
          <p:nvPr>
            <p:ph type="dt" sz="half" idx="10"/>
          </p:nvPr>
        </p:nvSpPr>
        <p:spPr>
          <a:xfrm>
            <a:off x="838200" y="6356350"/>
            <a:ext cx="2743200" cy="365125"/>
          </a:xfrm>
          <a:prstGeom prst="rect">
            <a:avLst/>
          </a:prstGeom>
        </p:spPr>
        <p:txBody>
          <a:bodyPr/>
          <a:lstStyle/>
          <a:p>
            <a:r>
              <a:rPr kumimoji="1" lang="en-US" altLang="ja-JP"/>
              <a:t>2022/4/8</a:t>
            </a:r>
            <a:endParaRPr kumimoji="1" lang="ja-JP" altLang="en-US" dirty="0"/>
          </a:p>
        </p:txBody>
      </p:sp>
      <p:sp>
        <p:nvSpPr>
          <p:cNvPr id="5" name="フッター プレースホルダー 4">
            <a:extLst>
              <a:ext uri="{FF2B5EF4-FFF2-40B4-BE49-F238E27FC236}">
                <a16:creationId xmlns:a16="http://schemas.microsoft.com/office/drawing/2014/main" id="{D76B815A-1723-44F3-AD1C-51BD67CBE62F}"/>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62D8357-05A5-488E-8DEB-8A768A351832}"/>
              </a:ext>
            </a:extLst>
          </p:cNvPr>
          <p:cNvSpPr>
            <a:spLocks noGrp="1"/>
          </p:cNvSpPr>
          <p:nvPr>
            <p:ph type="sldNum" sz="quarter" idx="12"/>
          </p:nvPr>
        </p:nvSpPr>
        <p:spPr/>
        <p:txBody>
          <a:bodyPr/>
          <a:lstStyle/>
          <a:p>
            <a:fld id="{03F6D5C9-EB57-4700-87A9-B19E8C329DFD}" type="slidenum">
              <a:rPr lang="ja-JP" altLang="en-US" smtClean="0"/>
              <a:pPr/>
              <a:t>‹#›</a:t>
            </a:fld>
            <a:r>
              <a:rPr lang="en-US" altLang="ja-JP" dirty="0"/>
              <a:t>/29</a:t>
            </a:r>
          </a:p>
        </p:txBody>
      </p:sp>
    </p:spTree>
    <p:extLst>
      <p:ext uri="{BB962C8B-B14F-4D97-AF65-F5344CB8AC3E}">
        <p14:creationId xmlns:p14="http://schemas.microsoft.com/office/powerpoint/2010/main" val="2804230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9EE6D6-E7CD-485E-B85A-2AECE5CC3251}"/>
              </a:ext>
            </a:extLst>
          </p:cNvPr>
          <p:cNvSpPr>
            <a:spLocks noGrp="1"/>
          </p:cNvSpPr>
          <p:nvPr>
            <p:ph type="title"/>
          </p:nvPr>
        </p:nvSpPr>
        <p:spPr>
          <a:xfrm>
            <a:off x="261257" y="167488"/>
            <a:ext cx="11756572" cy="554408"/>
          </a:xfrm>
        </p:spPr>
        <p:txBody>
          <a:bodyPr/>
          <a:lstStyle>
            <a:lvl1pPr>
              <a:defRPr b="0">
                <a:solidFill>
                  <a:srgbClr val="1A1A59"/>
                </a:solidFill>
                <a:latin typeface="+mn-ea"/>
                <a:ea typeface="+mn-ea"/>
              </a:defRPr>
            </a:lvl1pPr>
          </a:lstStyle>
          <a:p>
            <a:r>
              <a:rPr kumimoji="1" lang="ja-JP" altLang="en-US" dirty="0"/>
              <a:t>マスター タイトルの書式設定</a:t>
            </a:r>
          </a:p>
        </p:txBody>
      </p:sp>
      <p:sp>
        <p:nvSpPr>
          <p:cNvPr id="3" name="コンテンツ プレースホルダー 2">
            <a:extLst>
              <a:ext uri="{FF2B5EF4-FFF2-40B4-BE49-F238E27FC236}">
                <a16:creationId xmlns:a16="http://schemas.microsoft.com/office/drawing/2014/main" id="{DE5FF05C-EA22-41B0-BD2A-5E1167D92BFB}"/>
              </a:ext>
            </a:extLst>
          </p:cNvPr>
          <p:cNvSpPr>
            <a:spLocks noGrp="1"/>
          </p:cNvSpPr>
          <p:nvPr>
            <p:ph idx="1"/>
          </p:nvPr>
        </p:nvSpPr>
        <p:spPr>
          <a:xfrm>
            <a:off x="261257" y="942141"/>
            <a:ext cx="11756572" cy="5414208"/>
          </a:xfrm>
        </p:spPr>
        <p:txBody>
          <a:bodyPr/>
          <a:lstStyle>
            <a:lvl1pPr marL="363538" indent="-363538">
              <a:buClr>
                <a:srgbClr val="1A1A59"/>
              </a:buClr>
              <a:defRPr>
                <a:latin typeface="+mn-ea"/>
                <a:ea typeface="+mn-ea"/>
              </a:defRPr>
            </a:lvl1pPr>
            <a:lvl2pPr marL="811213" indent="-354013">
              <a:buClr>
                <a:srgbClr val="1A1A59"/>
              </a:buClr>
              <a:defRPr sz="1800">
                <a:latin typeface="+mn-ea"/>
                <a:ea typeface="+mn-ea"/>
              </a:defRPr>
            </a:lvl2pPr>
            <a:lvl3pPr marL="1257300" indent="-342900">
              <a:buClr>
                <a:srgbClr val="1A1A59"/>
              </a:buClr>
              <a:defRPr sz="1800">
                <a:latin typeface="+mn-ea"/>
                <a:ea typeface="+mn-ea"/>
              </a:defRPr>
            </a:lvl3pPr>
            <a:lvl4pPr marL="1371600" indent="0">
              <a:buNone/>
              <a:defRPr>
                <a:latin typeface="+mn-ea"/>
                <a:ea typeface="+mn-ea"/>
              </a:defRPr>
            </a:lvl4pPr>
            <a:lvl5pPr>
              <a:defRPr>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endParaRPr kumimoji="1" lang="en-US" altLang="ja-JP" dirty="0"/>
          </a:p>
        </p:txBody>
      </p:sp>
      <p:sp>
        <p:nvSpPr>
          <p:cNvPr id="4" name="日付プレースホルダー 3">
            <a:extLst>
              <a:ext uri="{FF2B5EF4-FFF2-40B4-BE49-F238E27FC236}">
                <a16:creationId xmlns:a16="http://schemas.microsoft.com/office/drawing/2014/main" id="{05ADE977-B04B-492E-A70E-F599A1DEC62A}"/>
              </a:ext>
            </a:extLst>
          </p:cNvPr>
          <p:cNvSpPr>
            <a:spLocks noGrp="1"/>
          </p:cNvSpPr>
          <p:nvPr>
            <p:ph type="dt" sz="half" idx="10"/>
          </p:nvPr>
        </p:nvSpPr>
        <p:spPr>
          <a:xfrm>
            <a:off x="261257" y="6576594"/>
            <a:ext cx="2743200" cy="219789"/>
          </a:xfrm>
          <a:prstGeom prst="rect">
            <a:avLst/>
          </a:prstGeom>
        </p:spPr>
        <p:txBody>
          <a:bodyPr/>
          <a:lstStyle>
            <a:lvl1pPr>
              <a:defRPr sz="1100"/>
            </a:lvl1pPr>
          </a:lstStyle>
          <a:p>
            <a:r>
              <a:rPr lang="en-US" altLang="ja-JP"/>
              <a:t>2022/4/8</a:t>
            </a:r>
            <a:endParaRPr lang="ja-JP" altLang="en-US" dirty="0"/>
          </a:p>
        </p:txBody>
      </p:sp>
      <p:sp>
        <p:nvSpPr>
          <p:cNvPr id="5" name="フッター プレースホルダー 4">
            <a:extLst>
              <a:ext uri="{FF2B5EF4-FFF2-40B4-BE49-F238E27FC236}">
                <a16:creationId xmlns:a16="http://schemas.microsoft.com/office/drawing/2014/main" id="{ACBE94D7-65E3-474B-8583-89EB0D9FD1B8}"/>
              </a:ext>
            </a:extLst>
          </p:cNvPr>
          <p:cNvSpPr>
            <a:spLocks noGrp="1"/>
          </p:cNvSpPr>
          <p:nvPr>
            <p:ph type="ftr" sz="quarter" idx="11"/>
          </p:nvPr>
        </p:nvSpPr>
        <p:spPr>
          <a:xfrm>
            <a:off x="4038600" y="6576594"/>
            <a:ext cx="4114800" cy="219789"/>
          </a:xfrm>
          <a:prstGeom prst="rect">
            <a:avLst/>
          </a:prstGeom>
        </p:spPr>
        <p:txBody>
          <a:bodyPr/>
          <a:lstStyle>
            <a:lvl1pPr>
              <a:defRPr sz="1100"/>
            </a:lvl1pPr>
          </a:lstStyle>
          <a:p>
            <a:endParaRPr lang="ja-JP" altLang="en-US" dirty="0"/>
          </a:p>
        </p:txBody>
      </p:sp>
      <p:sp>
        <p:nvSpPr>
          <p:cNvPr id="6" name="スライド番号プレースホルダー 5">
            <a:extLst>
              <a:ext uri="{FF2B5EF4-FFF2-40B4-BE49-F238E27FC236}">
                <a16:creationId xmlns:a16="http://schemas.microsoft.com/office/drawing/2014/main" id="{BEC271E2-EBAA-4E78-85AF-600E4ADE900F}"/>
              </a:ext>
            </a:extLst>
          </p:cNvPr>
          <p:cNvSpPr>
            <a:spLocks noGrp="1"/>
          </p:cNvSpPr>
          <p:nvPr>
            <p:ph type="sldNum" sz="quarter" idx="12"/>
          </p:nvPr>
        </p:nvSpPr>
        <p:spPr>
          <a:xfrm>
            <a:off x="9274629" y="6576594"/>
            <a:ext cx="2743200" cy="219789"/>
          </a:xfrm>
        </p:spPr>
        <p:txBody>
          <a:bodyPr/>
          <a:lstStyle/>
          <a:p>
            <a:fld id="{03F6D5C9-EB57-4700-87A9-B19E8C329DFD}" type="slidenum">
              <a:rPr lang="ja-JP" altLang="en-US" smtClean="0"/>
              <a:pPr/>
              <a:t>‹#›</a:t>
            </a:fld>
            <a:r>
              <a:rPr lang="en-US" altLang="ja-JP" dirty="0"/>
              <a:t>/29</a:t>
            </a:r>
            <a:endParaRPr kumimoji="1" lang="ja-JP" altLang="en-US" dirty="0"/>
          </a:p>
        </p:txBody>
      </p:sp>
      <p:cxnSp>
        <p:nvCxnSpPr>
          <p:cNvPr id="8" name="直線コネクタ 7">
            <a:extLst>
              <a:ext uri="{FF2B5EF4-FFF2-40B4-BE49-F238E27FC236}">
                <a16:creationId xmlns:a16="http://schemas.microsoft.com/office/drawing/2014/main" id="{46BE6B89-C236-1492-D7B1-081D58A139E1}"/>
              </a:ext>
            </a:extLst>
          </p:cNvPr>
          <p:cNvCxnSpPr/>
          <p:nvPr userDrawn="1"/>
        </p:nvCxnSpPr>
        <p:spPr>
          <a:xfrm>
            <a:off x="0" y="807881"/>
            <a:ext cx="12192000" cy="0"/>
          </a:xfrm>
          <a:prstGeom prst="line">
            <a:avLst/>
          </a:prstGeom>
          <a:ln w="38100">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96101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B9BC5AF-80EF-4B4D-924C-A1F0A34D2E23}"/>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27C2EA0-6B9A-4A1E-BA7E-E4329DE00EC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C1FD9E3-EF17-4546-AFFE-3040387ED784}"/>
              </a:ext>
            </a:extLst>
          </p:cNvPr>
          <p:cNvSpPr>
            <a:spLocks noGrp="1"/>
          </p:cNvSpPr>
          <p:nvPr>
            <p:ph type="dt" sz="half" idx="10"/>
          </p:nvPr>
        </p:nvSpPr>
        <p:spPr>
          <a:xfrm>
            <a:off x="838200" y="6356350"/>
            <a:ext cx="2743200" cy="365125"/>
          </a:xfrm>
          <a:prstGeom prst="rect">
            <a:avLst/>
          </a:prstGeom>
        </p:spPr>
        <p:txBody>
          <a:bodyPr/>
          <a:lstStyle/>
          <a:p>
            <a:r>
              <a:rPr kumimoji="1" lang="en-US" altLang="ja-JP"/>
              <a:t>2022/4/8</a:t>
            </a:r>
            <a:endParaRPr kumimoji="1" lang="ja-JP" altLang="en-US"/>
          </a:p>
        </p:txBody>
      </p:sp>
      <p:sp>
        <p:nvSpPr>
          <p:cNvPr id="5" name="フッター プレースホルダー 4">
            <a:extLst>
              <a:ext uri="{FF2B5EF4-FFF2-40B4-BE49-F238E27FC236}">
                <a16:creationId xmlns:a16="http://schemas.microsoft.com/office/drawing/2014/main" id="{310B180E-40D0-4E04-8A43-ADFA8A0B4119}"/>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F79ECF-781A-4805-A0AC-FB2C10A53FD1}"/>
              </a:ext>
            </a:extLst>
          </p:cNvPr>
          <p:cNvSpPr>
            <a:spLocks noGrp="1"/>
          </p:cNvSpPr>
          <p:nvPr>
            <p:ph type="sldNum" sz="quarter" idx="12"/>
          </p:nvPr>
        </p:nvSpPr>
        <p:spPr/>
        <p:txBody>
          <a:bodyPr/>
          <a:lstStyle/>
          <a:p>
            <a:fld id="{03F6D5C9-EB57-4700-87A9-B19E8C329DFD}" type="slidenum">
              <a:rPr kumimoji="1" lang="ja-JP" altLang="en-US" smtClean="0"/>
              <a:t>‹#›</a:t>
            </a:fld>
            <a:endParaRPr kumimoji="1" lang="ja-JP" altLang="en-US"/>
          </a:p>
        </p:txBody>
      </p:sp>
    </p:spTree>
    <p:extLst>
      <p:ext uri="{BB962C8B-B14F-4D97-AF65-F5344CB8AC3E}">
        <p14:creationId xmlns:p14="http://schemas.microsoft.com/office/powerpoint/2010/main" val="897271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87B7C9-D166-4908-B3BB-078F26B0251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BEA819B2-F314-4788-98E7-2799A599EAFA}"/>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3697083B-5583-43BD-A0CB-80C0E3D40784}"/>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06BD8F9F-35FB-4247-958C-DFC9770DF778}"/>
              </a:ext>
            </a:extLst>
          </p:cNvPr>
          <p:cNvSpPr>
            <a:spLocks noGrp="1"/>
          </p:cNvSpPr>
          <p:nvPr>
            <p:ph type="dt" sz="half" idx="10"/>
          </p:nvPr>
        </p:nvSpPr>
        <p:spPr>
          <a:xfrm>
            <a:off x="838200" y="6356350"/>
            <a:ext cx="2743200" cy="365125"/>
          </a:xfrm>
          <a:prstGeom prst="rect">
            <a:avLst/>
          </a:prstGeom>
        </p:spPr>
        <p:txBody>
          <a:bodyPr/>
          <a:lstStyle/>
          <a:p>
            <a:r>
              <a:rPr kumimoji="1" lang="en-US" altLang="ja-JP"/>
              <a:t>2022/4/8</a:t>
            </a:r>
            <a:endParaRPr kumimoji="1" lang="ja-JP" altLang="en-US"/>
          </a:p>
        </p:txBody>
      </p:sp>
      <p:sp>
        <p:nvSpPr>
          <p:cNvPr id="6" name="フッター プレースホルダー 5">
            <a:extLst>
              <a:ext uri="{FF2B5EF4-FFF2-40B4-BE49-F238E27FC236}">
                <a16:creationId xmlns:a16="http://schemas.microsoft.com/office/drawing/2014/main" id="{62AF8197-47F9-45A6-9086-693ABC258681}"/>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D0A66677-4FA0-4CA9-B792-0201064E6AAB}"/>
              </a:ext>
            </a:extLst>
          </p:cNvPr>
          <p:cNvSpPr>
            <a:spLocks noGrp="1"/>
          </p:cNvSpPr>
          <p:nvPr>
            <p:ph type="sldNum" sz="quarter" idx="12"/>
          </p:nvPr>
        </p:nvSpPr>
        <p:spPr/>
        <p:txBody>
          <a:bodyPr/>
          <a:lstStyle/>
          <a:p>
            <a:fld id="{03F6D5C9-EB57-4700-87A9-B19E8C329DFD}" type="slidenum">
              <a:rPr kumimoji="1" lang="ja-JP" altLang="en-US" smtClean="0"/>
              <a:t>‹#›</a:t>
            </a:fld>
            <a:endParaRPr kumimoji="1" lang="ja-JP" altLang="en-US"/>
          </a:p>
        </p:txBody>
      </p:sp>
    </p:spTree>
    <p:extLst>
      <p:ext uri="{BB962C8B-B14F-4D97-AF65-F5344CB8AC3E}">
        <p14:creationId xmlns:p14="http://schemas.microsoft.com/office/powerpoint/2010/main" val="4464916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18A306-F1E3-4936-B335-44B998557BC0}"/>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01C379C9-B0CF-4255-9B8B-EF88536DD9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71BFE43-0050-4C1B-973A-D3FE5EDF69E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17904F2B-B8F2-4FF4-98F6-41022AE305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6D93FC5C-DD3B-4C92-9D9A-76531204C7F2}"/>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2BC4C584-A085-4F82-8FDB-7AB5D7F6CCB6}"/>
              </a:ext>
            </a:extLst>
          </p:cNvPr>
          <p:cNvSpPr>
            <a:spLocks noGrp="1"/>
          </p:cNvSpPr>
          <p:nvPr>
            <p:ph type="dt" sz="half" idx="10"/>
          </p:nvPr>
        </p:nvSpPr>
        <p:spPr>
          <a:xfrm>
            <a:off x="838200" y="6356350"/>
            <a:ext cx="2743200" cy="365125"/>
          </a:xfrm>
          <a:prstGeom prst="rect">
            <a:avLst/>
          </a:prstGeom>
        </p:spPr>
        <p:txBody>
          <a:bodyPr/>
          <a:lstStyle/>
          <a:p>
            <a:r>
              <a:rPr kumimoji="1" lang="en-US" altLang="ja-JP"/>
              <a:t>2022/4/8</a:t>
            </a:r>
            <a:endParaRPr kumimoji="1" lang="ja-JP" altLang="en-US"/>
          </a:p>
        </p:txBody>
      </p:sp>
      <p:sp>
        <p:nvSpPr>
          <p:cNvPr id="8" name="フッター プレースホルダー 7">
            <a:extLst>
              <a:ext uri="{FF2B5EF4-FFF2-40B4-BE49-F238E27FC236}">
                <a16:creationId xmlns:a16="http://schemas.microsoft.com/office/drawing/2014/main" id="{9B94EFB6-F20A-4A3F-8353-8145E72457E3}"/>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91DB890-887D-412F-833E-ED876AE0BE99}"/>
              </a:ext>
            </a:extLst>
          </p:cNvPr>
          <p:cNvSpPr>
            <a:spLocks noGrp="1"/>
          </p:cNvSpPr>
          <p:nvPr>
            <p:ph type="sldNum" sz="quarter" idx="12"/>
          </p:nvPr>
        </p:nvSpPr>
        <p:spPr/>
        <p:txBody>
          <a:bodyPr/>
          <a:lstStyle/>
          <a:p>
            <a:fld id="{03F6D5C9-EB57-4700-87A9-B19E8C329DFD}" type="slidenum">
              <a:rPr kumimoji="1" lang="ja-JP" altLang="en-US" smtClean="0"/>
              <a:t>‹#›</a:t>
            </a:fld>
            <a:endParaRPr kumimoji="1" lang="ja-JP" altLang="en-US"/>
          </a:p>
        </p:txBody>
      </p:sp>
    </p:spTree>
    <p:extLst>
      <p:ext uri="{BB962C8B-B14F-4D97-AF65-F5344CB8AC3E}">
        <p14:creationId xmlns:p14="http://schemas.microsoft.com/office/powerpoint/2010/main" val="13133356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4A2587-CC7D-4C95-A914-231A7BAD5F8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4247164-5540-4705-9494-9B23B4CFB77B}"/>
              </a:ext>
            </a:extLst>
          </p:cNvPr>
          <p:cNvSpPr>
            <a:spLocks noGrp="1"/>
          </p:cNvSpPr>
          <p:nvPr>
            <p:ph type="dt" sz="half" idx="10"/>
          </p:nvPr>
        </p:nvSpPr>
        <p:spPr>
          <a:xfrm>
            <a:off x="838200" y="6356350"/>
            <a:ext cx="2743200" cy="365125"/>
          </a:xfrm>
          <a:prstGeom prst="rect">
            <a:avLst/>
          </a:prstGeom>
        </p:spPr>
        <p:txBody>
          <a:bodyPr/>
          <a:lstStyle/>
          <a:p>
            <a:r>
              <a:rPr kumimoji="1" lang="en-US" altLang="ja-JP"/>
              <a:t>2022/4/8</a:t>
            </a:r>
            <a:endParaRPr kumimoji="1" lang="ja-JP" altLang="en-US"/>
          </a:p>
        </p:txBody>
      </p:sp>
      <p:sp>
        <p:nvSpPr>
          <p:cNvPr id="4" name="フッター プレースホルダー 3">
            <a:extLst>
              <a:ext uri="{FF2B5EF4-FFF2-40B4-BE49-F238E27FC236}">
                <a16:creationId xmlns:a16="http://schemas.microsoft.com/office/drawing/2014/main" id="{1ADFE5B2-F97A-4958-B589-67993E78AF35}"/>
              </a:ext>
            </a:extLst>
          </p:cNvPr>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97AA120-7A0E-493B-9674-1683BF0EDA03}"/>
              </a:ext>
            </a:extLst>
          </p:cNvPr>
          <p:cNvSpPr>
            <a:spLocks noGrp="1"/>
          </p:cNvSpPr>
          <p:nvPr>
            <p:ph type="sldNum" sz="quarter" idx="12"/>
          </p:nvPr>
        </p:nvSpPr>
        <p:spPr/>
        <p:txBody>
          <a:bodyPr/>
          <a:lstStyle/>
          <a:p>
            <a:fld id="{03F6D5C9-EB57-4700-87A9-B19E8C329DFD}" type="slidenum">
              <a:rPr kumimoji="1" lang="ja-JP" altLang="en-US" smtClean="0"/>
              <a:t>‹#›</a:t>
            </a:fld>
            <a:endParaRPr kumimoji="1" lang="ja-JP" altLang="en-US"/>
          </a:p>
        </p:txBody>
      </p:sp>
    </p:spTree>
    <p:extLst>
      <p:ext uri="{BB962C8B-B14F-4D97-AF65-F5344CB8AC3E}">
        <p14:creationId xmlns:p14="http://schemas.microsoft.com/office/powerpoint/2010/main" val="16841712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307DC6D-3C83-4093-AB1C-162D175E5329}"/>
              </a:ext>
            </a:extLst>
          </p:cNvPr>
          <p:cNvSpPr>
            <a:spLocks noGrp="1"/>
          </p:cNvSpPr>
          <p:nvPr>
            <p:ph type="sldNum" sz="quarter" idx="10"/>
          </p:nvPr>
        </p:nvSpPr>
        <p:spPr/>
        <p:txBody>
          <a:bodyPr/>
          <a:lstStyle/>
          <a:p>
            <a:fld id="{03F6D5C9-EB57-4700-87A9-B19E8C329DFD}" type="slidenum">
              <a:rPr lang="ja-JP" altLang="en-US" smtClean="0"/>
              <a:pPr/>
              <a:t>‹#›</a:t>
            </a:fld>
            <a:endParaRPr lang="ja-JP" altLang="en-US" dirty="0"/>
          </a:p>
        </p:txBody>
      </p:sp>
    </p:spTree>
    <p:extLst>
      <p:ext uri="{BB962C8B-B14F-4D97-AF65-F5344CB8AC3E}">
        <p14:creationId xmlns:p14="http://schemas.microsoft.com/office/powerpoint/2010/main" val="1154019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タイトルと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680F3D0-2FAD-475D-B897-EF2E8FFBD76D}"/>
              </a:ext>
            </a:extLst>
          </p:cNvPr>
          <p:cNvSpPr>
            <a:spLocks noGrp="1"/>
          </p:cNvSpPr>
          <p:nvPr>
            <p:ph type="title"/>
          </p:nvPr>
        </p:nvSpPr>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999B0BD-7E15-48E1-B266-6A72B1EB39BE}"/>
              </a:ext>
            </a:extLst>
          </p:cNvPr>
          <p:cNvSpPr>
            <a:spLocks noGrp="1"/>
          </p:cNvSpPr>
          <p:nvPr>
            <p:ph type="body"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スライド番号プレースホルダー 3">
            <a:extLst>
              <a:ext uri="{FF2B5EF4-FFF2-40B4-BE49-F238E27FC236}">
                <a16:creationId xmlns:a16="http://schemas.microsoft.com/office/drawing/2014/main" id="{8323DE44-3886-4315-999E-41ECAB0DFA46}"/>
              </a:ext>
            </a:extLst>
          </p:cNvPr>
          <p:cNvSpPr>
            <a:spLocks noGrp="1"/>
          </p:cNvSpPr>
          <p:nvPr>
            <p:ph type="sldNum" sz="quarter" idx="10"/>
          </p:nvPr>
        </p:nvSpPr>
        <p:spPr/>
        <p:txBody>
          <a:bodyPr/>
          <a:lstStyle/>
          <a:p>
            <a:fld id="{03F6D5C9-EB57-4700-87A9-B19E8C329DFD}" type="slidenum">
              <a:rPr lang="ja-JP" altLang="en-US" smtClean="0"/>
              <a:pPr/>
              <a:t>‹#›</a:t>
            </a:fld>
            <a:endParaRPr lang="ja-JP" altLang="en-US" dirty="0"/>
          </a:p>
        </p:txBody>
      </p:sp>
    </p:spTree>
    <p:extLst>
      <p:ext uri="{BB962C8B-B14F-4D97-AF65-F5344CB8AC3E}">
        <p14:creationId xmlns:p14="http://schemas.microsoft.com/office/powerpoint/2010/main" val="38747949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E7D4323-160B-4AAA-882D-152CFEE21378}"/>
              </a:ext>
            </a:extLst>
          </p:cNvPr>
          <p:cNvSpPr>
            <a:spLocks noGrp="1"/>
          </p:cNvSpPr>
          <p:nvPr>
            <p:ph type="title"/>
          </p:nvPr>
        </p:nvSpPr>
        <p:spPr>
          <a:xfrm>
            <a:off x="246380" y="452637"/>
            <a:ext cx="11699240" cy="595630"/>
          </a:xfrm>
          <a:prstGeom prst="rect">
            <a:avLst/>
          </a:prstGeom>
        </p:spPr>
        <p:txBody>
          <a:bodyPr vert="horz" lIns="91440" tIns="45720" rIns="91440" bIns="45720" rtlCol="0" anchor="ctr">
            <a:normAutofit/>
          </a:bodyPr>
          <a:lstStyle/>
          <a:p>
            <a:r>
              <a:rPr kumimoji="1" lang="ja-JP" altLang="en-US" dirty="0"/>
              <a:t>マスター タイトルの書式設定</a:t>
            </a:r>
          </a:p>
        </p:txBody>
      </p:sp>
      <p:sp>
        <p:nvSpPr>
          <p:cNvPr id="3" name="テキスト プレースホルダー 2">
            <a:extLst>
              <a:ext uri="{FF2B5EF4-FFF2-40B4-BE49-F238E27FC236}">
                <a16:creationId xmlns:a16="http://schemas.microsoft.com/office/drawing/2014/main" id="{28C35869-184D-4169-88B2-6ADE46123560}"/>
              </a:ext>
            </a:extLst>
          </p:cNvPr>
          <p:cNvSpPr>
            <a:spLocks noGrp="1"/>
          </p:cNvSpPr>
          <p:nvPr>
            <p:ph type="body" idx="1"/>
          </p:nvPr>
        </p:nvSpPr>
        <p:spPr>
          <a:xfrm>
            <a:off x="248920" y="1226126"/>
            <a:ext cx="11699240" cy="5135187"/>
          </a:xfrm>
          <a:prstGeom prst="rect">
            <a:avLst/>
          </a:prstGeom>
        </p:spPr>
        <p:txBody>
          <a:bodyPr vert="horz" lIns="91440" tIns="45720" rIns="91440" bIns="45720" rtlCol="0">
            <a:normAutofit/>
          </a:body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p:txBody>
      </p:sp>
      <p:sp>
        <p:nvSpPr>
          <p:cNvPr id="6" name="スライド番号プレースホルダー 5">
            <a:extLst>
              <a:ext uri="{FF2B5EF4-FFF2-40B4-BE49-F238E27FC236}">
                <a16:creationId xmlns:a16="http://schemas.microsoft.com/office/drawing/2014/main" id="{D012A22F-E42A-403F-AFC1-39A34E2E02A3}"/>
              </a:ext>
            </a:extLst>
          </p:cNvPr>
          <p:cNvSpPr>
            <a:spLocks noGrp="1"/>
          </p:cNvSpPr>
          <p:nvPr>
            <p:ph type="sldNum" sz="quarter" idx="4"/>
          </p:nvPr>
        </p:nvSpPr>
        <p:spPr>
          <a:xfrm>
            <a:off x="9204960" y="6502400"/>
            <a:ext cx="2743200" cy="219075"/>
          </a:xfrm>
          <a:prstGeom prst="rect">
            <a:avLst/>
          </a:prstGeom>
        </p:spPr>
        <p:txBody>
          <a:bodyPr vert="horz" lIns="91440" tIns="45720" rIns="91440" bIns="45720" rtlCol="0" anchor="ctr"/>
          <a:lstStyle>
            <a:lvl1pPr algn="r">
              <a:defRPr sz="1100">
                <a:solidFill>
                  <a:schemeClr val="tx1">
                    <a:tint val="75000"/>
                  </a:schemeClr>
                </a:solidFill>
              </a:defRPr>
            </a:lvl1pPr>
          </a:lstStyle>
          <a:p>
            <a:fld id="{03F6D5C9-EB57-4700-87A9-B19E8C329DFD}" type="slidenum">
              <a:rPr lang="ja-JP" altLang="en-US" smtClean="0"/>
              <a:pPr/>
              <a:t>‹#›</a:t>
            </a:fld>
            <a:endParaRPr lang="ja-JP" altLang="en-US" dirty="0"/>
          </a:p>
        </p:txBody>
      </p:sp>
    </p:spTree>
    <p:extLst>
      <p:ext uri="{BB962C8B-B14F-4D97-AF65-F5344CB8AC3E}">
        <p14:creationId xmlns:p14="http://schemas.microsoft.com/office/powerpoint/2010/main" val="289212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4" r:id="rId8"/>
  </p:sldLayoutIdLst>
  <p:hf hdr="0" ftr="0" dt="0"/>
  <p:txStyles>
    <p:titleStyle>
      <a:lvl1pPr algn="l" defTabSz="914400" rtl="0" eaLnBrk="1" latinLnBrk="0" hangingPunct="1">
        <a:lnSpc>
          <a:spcPct val="90000"/>
        </a:lnSpc>
        <a:spcBef>
          <a:spcPct val="0"/>
        </a:spcBef>
        <a:buNone/>
        <a:defRPr kumimoji="1" sz="3200" b="1" kern="1200">
          <a:solidFill>
            <a:schemeClr val="accent1">
              <a:lumMod val="75000"/>
            </a:schemeClr>
          </a:solidFill>
          <a:latin typeface="IPAexゴシック" panose="020B0500000000000000" pitchFamily="50" charset="-128"/>
          <a:ea typeface="IPAexゴシック" panose="020B0500000000000000" pitchFamily="50" charset="-128"/>
          <a:cs typeface="+mj-cs"/>
        </a:defRPr>
      </a:lvl1pPr>
    </p:titleStyle>
    <p:bodyStyle>
      <a:lvl1pPr marL="228600" indent="-228600" algn="l" defTabSz="914400" rtl="0" eaLnBrk="1" latinLnBrk="0" hangingPunct="1">
        <a:lnSpc>
          <a:spcPct val="120000"/>
        </a:lnSpc>
        <a:spcBef>
          <a:spcPts val="1000"/>
        </a:spcBef>
        <a:buClr>
          <a:schemeClr val="accent1">
            <a:lumMod val="75000"/>
          </a:schemeClr>
        </a:buClr>
        <a:buSzPct val="90000"/>
        <a:buFont typeface="游ゴシック" panose="020B0400000000000000" pitchFamily="50" charset="-128"/>
        <a:buChar char="▶"/>
        <a:defRPr kumimoji="1" sz="2200" kern="1200">
          <a:solidFill>
            <a:schemeClr val="tx1"/>
          </a:solidFill>
          <a:latin typeface="IPAexゴシック" panose="020B0500000000000000" pitchFamily="50" charset="-128"/>
          <a:ea typeface="IPAexゴシック" panose="020B0500000000000000" pitchFamily="50" charset="-128"/>
          <a:cs typeface="+mn-cs"/>
        </a:defRPr>
      </a:lvl1pPr>
      <a:lvl2pPr marL="685800" indent="-228600" algn="l" defTabSz="914400" rtl="0" eaLnBrk="1" latinLnBrk="0" hangingPunct="1">
        <a:lnSpc>
          <a:spcPct val="120000"/>
        </a:lnSpc>
        <a:spcBef>
          <a:spcPts val="500"/>
        </a:spcBef>
        <a:buClr>
          <a:schemeClr val="accent1">
            <a:lumMod val="75000"/>
          </a:schemeClr>
        </a:buClr>
        <a:buSzPct val="90000"/>
        <a:buFont typeface="游ゴシック" panose="020B0400000000000000" pitchFamily="50" charset="-128"/>
        <a:buChar char="▶"/>
        <a:defRPr kumimoji="1" sz="2200" kern="1200">
          <a:solidFill>
            <a:schemeClr val="tx1"/>
          </a:solidFill>
          <a:latin typeface="IPAexゴシック" panose="020B0500000000000000" pitchFamily="50" charset="-128"/>
          <a:ea typeface="IPAexゴシック" panose="020B0500000000000000" pitchFamily="50" charset="-128"/>
          <a:cs typeface="+mn-cs"/>
        </a:defRPr>
      </a:lvl2pPr>
      <a:lvl3pPr marL="1143000" indent="-228600" algn="l" defTabSz="914400" rtl="0" eaLnBrk="1" latinLnBrk="0" hangingPunct="1">
        <a:lnSpc>
          <a:spcPct val="120000"/>
        </a:lnSpc>
        <a:spcBef>
          <a:spcPts val="500"/>
        </a:spcBef>
        <a:buClr>
          <a:schemeClr val="accent1">
            <a:lumMod val="75000"/>
          </a:schemeClr>
        </a:buClr>
        <a:buSzPct val="90000"/>
        <a:buFont typeface="游ゴシック" panose="020B0400000000000000" pitchFamily="50" charset="-128"/>
        <a:buChar char="▶"/>
        <a:defRPr kumimoji="1" sz="2200" kern="1200">
          <a:solidFill>
            <a:schemeClr val="tx1"/>
          </a:solidFill>
          <a:latin typeface="IPAexゴシック" panose="020B0500000000000000" pitchFamily="50" charset="-128"/>
          <a:ea typeface="IPAexゴシック" panose="020B0500000000000000" pitchFamily="50" charset="-128"/>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nber.org/papers/w22627" TargetMode="External"/><Relationship Id="rId2" Type="http://schemas.openxmlformats.org/officeDocument/2006/relationships/hyperlink" Target="https://www.aeaweb.org/articles?id=10.1257/pol.20160093" TargetMode="External"/><Relationship Id="rId1" Type="http://schemas.openxmlformats.org/officeDocument/2006/relationships/slideLayout" Target="../slideLayouts/slideLayout2.xml"/><Relationship Id="rId5" Type="http://schemas.openxmlformats.org/officeDocument/2006/relationships/hyperlink" Target="https://www.waseda.jp/inst/cds/news/5040" TargetMode="External"/><Relationship Id="rId4" Type="http://schemas.openxmlformats.org/officeDocument/2006/relationships/hyperlink" Target="https://www.aeaweb.org/articles?id=10.1257/app.20210184"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bLuyb75AiyM?start=156&amp;feature=oembed" TargetMode="External"/><Relationship Id="rId5" Type="http://schemas.openxmlformats.org/officeDocument/2006/relationships/hyperlink" Target="https://youtu.be/bLuyb75AiyM?si=sp-uU6jLe0_d4AN4&amp;t=67" TargetMode="Externa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hyperlink" Target="https://www.waseda.jp/fpse/pse/assets/uploads/2024/04/24th-Essay-Competition-Collection.pdf" TargetMode="External"/><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eaweb.org/articles?id=10.1257/aer.20211218" TargetMode="External"/><Relationship Id="rId2" Type="http://schemas.openxmlformats.org/officeDocument/2006/relationships/hyperlink" Target="https://www.aeaweb.org/articles?id=10.1257/pol.20160093" TargetMode="External"/><Relationship Id="rId1" Type="http://schemas.openxmlformats.org/officeDocument/2006/relationships/slideLayout" Target="../slideLayouts/slideLayout2.xml"/><Relationship Id="rId4" Type="http://schemas.openxmlformats.org/officeDocument/2006/relationships/hyperlink" Target="https://www.pp.u-tokyo.ac.jp/wp-content/uploads/2016/09/GraSPP-DP-E-22-001-1.pdf" TargetMode="External"/></Relationships>
</file>

<file path=ppt/slides/_rels/slide2.xml.rels><?xml version="1.0" encoding="UTF-8" standalone="yes"?>
<Relationships xmlns="http://schemas.openxmlformats.org/package/2006/relationships"><Relationship Id="rId2" Type="http://schemas.openxmlformats.org/officeDocument/2006/relationships/hyperlink" Target="https://yutatoyama.github.io/japanes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toyokeizai.net/articles/-/573620"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waseda.jp/fpse/winpec/assets/uploads/2022/03/E2125_version.pdf" TargetMode="External"/><Relationship Id="rId2" Type="http://schemas.openxmlformats.org/officeDocument/2006/relationships/hyperlink" Target="https://mobaku.jp/"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hyperlink" Target="https://www.nii.ac.jp/dsc/idr/intage/" TargetMode="External"/><Relationship Id="rId2" Type="http://schemas.openxmlformats.org/officeDocument/2006/relationships/hyperlink" Target="https://www.nii.ac.jp/dsc/idr/" TargetMode="Externa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hyperlink" Target="https://www.nii.ac.jp/dsc/idr/athom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mailto:yuta-toyama@waseda.jp" TargetMode="External"/><Relationship Id="rId2" Type="http://schemas.openxmlformats.org/officeDocument/2006/relationships/hyperlink" Target="https://yutatoyama.github.io/teaching/zemi_for_AY2025"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osipp.osaka-u.ac.jp/ja/cepo/data-for-ebpm/"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sites.google.com/view/keisemi-ebiz/" TargetMode="External"/><Relationship Id="rId2" Type="http://schemas.openxmlformats.org/officeDocument/2006/relationships/hyperlink" Target="https://www.amazon.co.jp/dp/B086PTBFGB"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note.com/keisemi/n/n44a4bb2e8b9e"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hyperlink" Target="https://www.amazon.co.jp/gp/product/4296113739/"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amazon.co.jp/dp/4822255735/"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amazon.co.jp/dp/4334039863"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920E0C7-B46D-42FE-8473-1762AF1DD63D}"/>
              </a:ext>
            </a:extLst>
          </p:cNvPr>
          <p:cNvSpPr>
            <a:spLocks noGrp="1"/>
          </p:cNvSpPr>
          <p:nvPr>
            <p:ph type="ctrTitle"/>
          </p:nvPr>
        </p:nvSpPr>
        <p:spPr>
          <a:xfrm>
            <a:off x="457200" y="1122363"/>
            <a:ext cx="11490960" cy="2725018"/>
          </a:xfrm>
        </p:spPr>
        <p:txBody>
          <a:bodyPr>
            <a:normAutofit/>
          </a:bodyPr>
          <a:lstStyle/>
          <a:p>
            <a:r>
              <a:rPr kumimoji="1" lang="ja-JP" altLang="en-US" sz="3600" b="0" dirty="0"/>
              <a:t>遠山ゼミ</a:t>
            </a:r>
            <a:br>
              <a:rPr kumimoji="1" lang="en-US" altLang="ja-JP" sz="3600" b="0" dirty="0"/>
            </a:br>
            <a:r>
              <a:rPr kumimoji="1" lang="ja-JP" altLang="en-US" sz="3600" b="0" dirty="0"/>
              <a:t>オリエンテーションスライド</a:t>
            </a:r>
            <a:br>
              <a:rPr kumimoji="1" lang="en-US" altLang="ja-JP" sz="3600" b="0" dirty="0"/>
            </a:br>
            <a:r>
              <a:rPr kumimoji="1" lang="ja-JP" altLang="en-US" sz="3600" b="0" dirty="0"/>
              <a:t>第</a:t>
            </a:r>
            <a:r>
              <a:rPr lang="en-US" altLang="ja-JP" sz="3600" b="0" dirty="0"/>
              <a:t>3</a:t>
            </a:r>
            <a:r>
              <a:rPr kumimoji="1" lang="ja-JP" altLang="en-US" sz="3600" b="0" dirty="0"/>
              <a:t>期</a:t>
            </a:r>
            <a:r>
              <a:rPr kumimoji="1" lang="en-US" altLang="ja-JP" sz="3600" b="0" dirty="0"/>
              <a:t>(2025</a:t>
            </a:r>
            <a:r>
              <a:rPr kumimoji="1" lang="ja-JP" altLang="en-US" sz="3600" b="0"/>
              <a:t>年</a:t>
            </a:r>
            <a:r>
              <a:rPr kumimoji="1" lang="en-US" altLang="ja-JP" sz="3600" b="0" dirty="0"/>
              <a:t>-26</a:t>
            </a:r>
            <a:r>
              <a:rPr kumimoji="1" lang="ja-JP" altLang="en-US" sz="3600" b="0"/>
              <a:t>年度</a:t>
            </a:r>
            <a:r>
              <a:rPr kumimoji="1" lang="en-US" altLang="ja-JP" sz="3600" b="0" dirty="0"/>
              <a:t>)</a:t>
            </a:r>
            <a:endParaRPr kumimoji="1" lang="ja-JP" altLang="en-US" sz="3600" b="0" dirty="0"/>
          </a:p>
        </p:txBody>
      </p:sp>
      <p:sp>
        <p:nvSpPr>
          <p:cNvPr id="3" name="字幕 2">
            <a:extLst>
              <a:ext uri="{FF2B5EF4-FFF2-40B4-BE49-F238E27FC236}">
                <a16:creationId xmlns:a16="http://schemas.microsoft.com/office/drawing/2014/main" id="{F90283D5-85CF-4EB3-BAFA-D67D4FD04798}"/>
              </a:ext>
            </a:extLst>
          </p:cNvPr>
          <p:cNvSpPr>
            <a:spLocks noGrp="1"/>
          </p:cNvSpPr>
          <p:nvPr>
            <p:ph type="subTitle" idx="1"/>
          </p:nvPr>
        </p:nvSpPr>
        <p:spPr/>
        <p:txBody>
          <a:bodyPr/>
          <a:lstStyle/>
          <a:p>
            <a:r>
              <a:rPr kumimoji="1" lang="ja-JP" altLang="en-US" dirty="0"/>
              <a:t>最終更新：</a:t>
            </a:r>
            <a:r>
              <a:rPr kumimoji="1" lang="en-US" altLang="ja-JP" dirty="0"/>
              <a:t>2024</a:t>
            </a:r>
            <a:r>
              <a:rPr kumimoji="1" lang="ja-JP" altLang="en-US" dirty="0"/>
              <a:t>年</a:t>
            </a:r>
            <a:r>
              <a:rPr lang="en-US" altLang="ja-JP" dirty="0"/>
              <a:t>7</a:t>
            </a:r>
            <a:r>
              <a:rPr kumimoji="1" lang="ja-JP" altLang="en-US"/>
              <a:t>月</a:t>
            </a:r>
            <a:r>
              <a:rPr kumimoji="1" lang="en-US" altLang="ja-JP" dirty="0"/>
              <a:t>28</a:t>
            </a:r>
            <a:r>
              <a:rPr kumimoji="1" lang="ja-JP" altLang="en-US"/>
              <a:t>日</a:t>
            </a:r>
            <a:endParaRPr kumimoji="1" lang="en-US" altLang="ja-JP" dirty="0"/>
          </a:p>
          <a:p>
            <a:r>
              <a:rPr kumimoji="1" lang="ja-JP" altLang="en-US" dirty="0"/>
              <a:t>遠山 祐太</a:t>
            </a:r>
          </a:p>
        </p:txBody>
      </p:sp>
      <p:sp>
        <p:nvSpPr>
          <p:cNvPr id="4" name="スライド番号プレースホルダー 3">
            <a:extLst>
              <a:ext uri="{FF2B5EF4-FFF2-40B4-BE49-F238E27FC236}">
                <a16:creationId xmlns:a16="http://schemas.microsoft.com/office/drawing/2014/main" id="{832D9926-DB6F-AE44-E947-AEDD32DD791E}"/>
              </a:ext>
            </a:extLst>
          </p:cNvPr>
          <p:cNvSpPr>
            <a:spLocks noGrp="1"/>
          </p:cNvSpPr>
          <p:nvPr>
            <p:ph type="sldNum" sz="quarter" idx="12"/>
          </p:nvPr>
        </p:nvSpPr>
        <p:spPr/>
        <p:txBody>
          <a:bodyPr/>
          <a:lstStyle/>
          <a:p>
            <a:fld id="{03F6D5C9-EB57-4700-87A9-B19E8C329DFD}" type="slidenum">
              <a:rPr lang="ja-JP" altLang="en-US" smtClean="0"/>
              <a:pPr/>
              <a:t>1</a:t>
            </a:fld>
            <a:r>
              <a:rPr lang="en-US" altLang="ja-JP"/>
              <a:t>/29</a:t>
            </a:r>
            <a:endParaRPr lang="en-US" altLang="ja-JP" dirty="0"/>
          </a:p>
        </p:txBody>
      </p:sp>
    </p:spTree>
    <p:extLst>
      <p:ext uri="{BB962C8B-B14F-4D97-AF65-F5344CB8AC3E}">
        <p14:creationId xmlns:p14="http://schemas.microsoft.com/office/powerpoint/2010/main" val="120821174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DF28904-86B5-9C90-0F35-B6020757A763}"/>
              </a:ext>
            </a:extLst>
          </p:cNvPr>
          <p:cNvSpPr>
            <a:spLocks noGrp="1"/>
          </p:cNvSpPr>
          <p:nvPr>
            <p:ph type="title"/>
          </p:nvPr>
        </p:nvSpPr>
        <p:spPr/>
        <p:txBody>
          <a:bodyPr/>
          <a:lstStyle/>
          <a:p>
            <a:r>
              <a:rPr kumimoji="1" lang="ja-JP" altLang="en-US" dirty="0"/>
              <a:t>ゼミの</a:t>
            </a:r>
            <a:r>
              <a:rPr kumimoji="1" lang="ja-JP" altLang="en-US"/>
              <a:t>形態：皆さんの自発的な</a:t>
            </a:r>
            <a:r>
              <a:rPr kumimoji="1" lang="ja-JP" altLang="en-US" dirty="0"/>
              <a:t>研究を中心とします。</a:t>
            </a:r>
          </a:p>
        </p:txBody>
      </p:sp>
      <p:sp>
        <p:nvSpPr>
          <p:cNvPr id="6" name="コンテンツ プレースホルダー 5">
            <a:extLst>
              <a:ext uri="{FF2B5EF4-FFF2-40B4-BE49-F238E27FC236}">
                <a16:creationId xmlns:a16="http://schemas.microsoft.com/office/drawing/2014/main" id="{A3833A3D-E2D3-8A9B-A75C-3A0A5F9E132F}"/>
              </a:ext>
            </a:extLst>
          </p:cNvPr>
          <p:cNvSpPr>
            <a:spLocks noGrp="1"/>
          </p:cNvSpPr>
          <p:nvPr>
            <p:ph idx="1"/>
          </p:nvPr>
        </p:nvSpPr>
        <p:spPr/>
        <p:txBody>
          <a:bodyPr>
            <a:normAutofit fontScale="92500" lnSpcReduction="10000"/>
          </a:bodyPr>
          <a:lstStyle/>
          <a:p>
            <a:r>
              <a:rPr lang="ja-JP" altLang="en-US" dirty="0"/>
              <a:t>学生の研究の進捗報告を中心に進めます。</a:t>
            </a:r>
            <a:endParaRPr lang="en-US" altLang="ja-JP" dirty="0"/>
          </a:p>
          <a:p>
            <a:pPr lvl="1"/>
            <a:r>
              <a:rPr lang="ja-JP" altLang="en-US" dirty="0"/>
              <a:t>報告をし、それに対し私及び他の学生がフィードバックし、さらに研究を進める。</a:t>
            </a:r>
            <a:endParaRPr lang="en-US" altLang="ja-JP" dirty="0"/>
          </a:p>
          <a:p>
            <a:pPr lvl="1"/>
            <a:endParaRPr lang="en-US" altLang="ja-JP" dirty="0"/>
          </a:p>
          <a:p>
            <a:r>
              <a:rPr lang="ja-JP" altLang="en-US" dirty="0"/>
              <a:t>報告は「短めであるが、頻度多めに」</a:t>
            </a:r>
            <a:endParaRPr lang="en-US" altLang="ja-JP" dirty="0"/>
          </a:p>
          <a:p>
            <a:pPr lvl="1"/>
            <a:r>
              <a:rPr lang="ja-JP" altLang="en-US" dirty="0"/>
              <a:t>報告→フィードバック→進める→報告→フィードバック、のループをガンガン回します。</a:t>
            </a:r>
            <a:endParaRPr lang="en-US" altLang="ja-JP" dirty="0"/>
          </a:p>
          <a:p>
            <a:endParaRPr lang="en-US" altLang="ja-JP" dirty="0"/>
          </a:p>
          <a:p>
            <a:r>
              <a:rPr lang="ja-JP" altLang="en-US" dirty="0"/>
              <a:t>他の学生からの積極的なコメント・質問を期待します。</a:t>
            </a:r>
            <a:endParaRPr lang="en-US" altLang="ja-JP" dirty="0"/>
          </a:p>
          <a:p>
            <a:pPr lvl="1"/>
            <a:endParaRPr lang="en-US" altLang="ja-JP" dirty="0"/>
          </a:p>
          <a:p>
            <a:r>
              <a:rPr lang="ja-JP" altLang="en-US" dirty="0"/>
              <a:t>やむを得ない事情による欠席は、事前に教員及びゼミメンバー全員に必ず連絡してください。</a:t>
            </a:r>
            <a:endParaRPr lang="en-US" altLang="ja-JP" dirty="0"/>
          </a:p>
          <a:p>
            <a:endParaRPr lang="en-US" altLang="ja-JP" dirty="0"/>
          </a:p>
          <a:p>
            <a:r>
              <a:rPr lang="ja-JP" altLang="en-US" dirty="0"/>
              <a:t>「学期に一回の発表を乗り切れば、あとは教室に黙って座っていれば良い」というマインドセットの方にはオススメしません。</a:t>
            </a:r>
            <a:endParaRPr lang="en-US" altLang="ja-JP" dirty="0"/>
          </a:p>
          <a:p>
            <a:pPr lvl="1"/>
            <a:r>
              <a:rPr lang="ja-JP" altLang="en-US" dirty="0"/>
              <a:t>同様の理由で、メインのゼミでの輪読はあまり行わない予定です。</a:t>
            </a:r>
          </a:p>
        </p:txBody>
      </p:sp>
      <p:sp>
        <p:nvSpPr>
          <p:cNvPr id="3" name="スライド番号プレースホルダー 2">
            <a:extLst>
              <a:ext uri="{FF2B5EF4-FFF2-40B4-BE49-F238E27FC236}">
                <a16:creationId xmlns:a16="http://schemas.microsoft.com/office/drawing/2014/main" id="{C3034B54-F44E-8F76-F95A-27CCA63E921F}"/>
              </a:ext>
            </a:extLst>
          </p:cNvPr>
          <p:cNvSpPr>
            <a:spLocks noGrp="1"/>
          </p:cNvSpPr>
          <p:nvPr>
            <p:ph type="sldNum" sz="quarter" idx="12"/>
          </p:nvPr>
        </p:nvSpPr>
        <p:spPr/>
        <p:txBody>
          <a:bodyPr/>
          <a:lstStyle/>
          <a:p>
            <a:fld id="{03F6D5C9-EB57-4700-87A9-B19E8C329DFD}" type="slidenum">
              <a:rPr lang="ja-JP" altLang="en-US" smtClean="0"/>
              <a:pPr/>
              <a:t>10</a:t>
            </a:fld>
            <a:r>
              <a:rPr lang="en-US" altLang="ja-JP"/>
              <a:t>/29</a:t>
            </a:r>
            <a:endParaRPr kumimoji="1" lang="ja-JP" altLang="en-US" dirty="0"/>
          </a:p>
        </p:txBody>
      </p:sp>
    </p:spTree>
    <p:extLst>
      <p:ext uri="{BB962C8B-B14F-4D97-AF65-F5344CB8AC3E}">
        <p14:creationId xmlns:p14="http://schemas.microsoft.com/office/powerpoint/2010/main" val="3398858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9798DD-2B22-9436-8B6B-C2A3F7C366C4}"/>
              </a:ext>
            </a:extLst>
          </p:cNvPr>
          <p:cNvSpPr>
            <a:spLocks noGrp="1"/>
          </p:cNvSpPr>
          <p:nvPr>
            <p:ph type="title"/>
          </p:nvPr>
        </p:nvSpPr>
        <p:spPr/>
        <p:txBody>
          <a:bodyPr/>
          <a:lstStyle/>
          <a:p>
            <a:r>
              <a:rPr kumimoji="1" lang="ja-JP" altLang="en-US" dirty="0"/>
              <a:t>ゼミのスケジュール：プレゼミから演習２</a:t>
            </a:r>
          </a:p>
        </p:txBody>
      </p:sp>
      <p:sp>
        <p:nvSpPr>
          <p:cNvPr id="3" name="コンテンツ プレースホルダー 2">
            <a:extLst>
              <a:ext uri="{FF2B5EF4-FFF2-40B4-BE49-F238E27FC236}">
                <a16:creationId xmlns:a16="http://schemas.microsoft.com/office/drawing/2014/main" id="{CBF86862-2F6E-3EAD-6C93-275BEAEA4608}"/>
              </a:ext>
            </a:extLst>
          </p:cNvPr>
          <p:cNvSpPr>
            <a:spLocks noGrp="1"/>
          </p:cNvSpPr>
          <p:nvPr>
            <p:ph idx="1"/>
          </p:nvPr>
        </p:nvSpPr>
        <p:spPr/>
        <p:txBody>
          <a:bodyPr>
            <a:normAutofit/>
          </a:bodyPr>
          <a:lstStyle/>
          <a:p>
            <a:r>
              <a:rPr kumimoji="1" lang="ja-JP" altLang="en-US"/>
              <a:t>プレゼミ期間：</a:t>
            </a:r>
            <a:r>
              <a:rPr kumimoji="1" lang="ja-JP" altLang="en-US" dirty="0"/>
              <a:t>研究の準備</a:t>
            </a:r>
            <a:endParaRPr kumimoji="1" lang="en-US" altLang="ja-JP" dirty="0"/>
          </a:p>
          <a:p>
            <a:pPr lvl="1"/>
            <a:r>
              <a:rPr lang="ja-JP" altLang="en-US"/>
              <a:t>論文の輪読、プレゼンテーションについて学ぶ。</a:t>
            </a:r>
            <a:endParaRPr lang="en-US" altLang="ja-JP" dirty="0"/>
          </a:p>
          <a:p>
            <a:pPr lvl="1"/>
            <a:r>
              <a:rPr lang="ja-JP" altLang="en-US"/>
              <a:t>計量経済学の授業を履修する。ゼミ生</a:t>
            </a:r>
            <a:r>
              <a:rPr lang="ja-JP" altLang="en-US" dirty="0"/>
              <a:t>同士で計量経済学の進捗を確かめる機会</a:t>
            </a:r>
            <a:r>
              <a:rPr lang="ja-JP" altLang="en-US"/>
              <a:t>として</a:t>
            </a:r>
            <a:r>
              <a:rPr lang="en-US" altLang="ja-JP" dirty="0"/>
              <a:t>Good</a:t>
            </a:r>
            <a:r>
              <a:rPr lang="ja-JP" altLang="en-US"/>
              <a:t>。</a:t>
            </a:r>
            <a:endParaRPr lang="en-US" altLang="ja-JP" dirty="0"/>
          </a:p>
          <a:p>
            <a:endParaRPr lang="en-US" altLang="ja-JP" dirty="0"/>
          </a:p>
          <a:p>
            <a:r>
              <a:rPr lang="ja-JP" altLang="en-US"/>
              <a:t>演習１−２（３年生）：</a:t>
            </a:r>
            <a:r>
              <a:rPr lang="ja-JP" altLang="en-US" dirty="0"/>
              <a:t>研究をはじめる</a:t>
            </a:r>
            <a:endParaRPr lang="en-US" altLang="ja-JP" dirty="0"/>
          </a:p>
          <a:p>
            <a:pPr lvl="1"/>
            <a:r>
              <a:rPr lang="ja-JP" altLang="en-US"/>
              <a:t>模擬</a:t>
            </a:r>
            <a:r>
              <a:rPr lang="en-US" altLang="ja-JP" dirty="0"/>
              <a:t>(</a:t>
            </a:r>
            <a:r>
              <a:rPr lang="ja-JP" altLang="en-US"/>
              <a:t>疑似</a:t>
            </a:r>
            <a:r>
              <a:rPr lang="en-US" altLang="ja-JP" dirty="0"/>
              <a:t>)</a:t>
            </a:r>
            <a:r>
              <a:rPr lang="ja-JP" altLang="en-US"/>
              <a:t>データや、私が用意したデータを利用した実証分析</a:t>
            </a:r>
            <a:endParaRPr lang="en-US" altLang="ja-JP" dirty="0"/>
          </a:p>
          <a:p>
            <a:pPr lvl="1"/>
            <a:r>
              <a:rPr lang="ja-JP" altLang="en-US"/>
              <a:t>秋学期にはデータサイエンスコンペティションへ参加？</a:t>
            </a:r>
            <a:endParaRPr lang="en-US" altLang="ja-JP" dirty="0"/>
          </a:p>
          <a:p>
            <a:pPr lvl="1"/>
            <a:r>
              <a:rPr kumimoji="1" lang="ja-JP" altLang="en-US"/>
              <a:t>演習１−２（３年生）においてはグループ研究が中心</a:t>
            </a:r>
            <a:endParaRPr kumimoji="1" lang="en-US" altLang="ja-JP" dirty="0"/>
          </a:p>
          <a:p>
            <a:pPr lvl="1"/>
            <a:r>
              <a:rPr lang="ja-JP" altLang="en-US"/>
              <a:t>引き続き、計量経済学関係の授業履修を進める：「計量経済学１・２」「上級計量経済学（時系列分析）」「応用計量経済学」などなど</a:t>
            </a:r>
            <a:endParaRPr lang="en-US" altLang="ja-JP" dirty="0"/>
          </a:p>
          <a:p>
            <a:pPr lvl="1"/>
            <a:endParaRPr kumimoji="1" lang="en-US" altLang="ja-JP" dirty="0"/>
          </a:p>
        </p:txBody>
      </p:sp>
      <p:sp>
        <p:nvSpPr>
          <p:cNvPr id="5" name="スライド番号プレースホルダー 4">
            <a:extLst>
              <a:ext uri="{FF2B5EF4-FFF2-40B4-BE49-F238E27FC236}">
                <a16:creationId xmlns:a16="http://schemas.microsoft.com/office/drawing/2014/main" id="{8D7B3B87-B89A-A03B-7620-99EA91A35D5B}"/>
              </a:ext>
            </a:extLst>
          </p:cNvPr>
          <p:cNvSpPr>
            <a:spLocks noGrp="1"/>
          </p:cNvSpPr>
          <p:nvPr>
            <p:ph type="sldNum" sz="quarter" idx="12"/>
          </p:nvPr>
        </p:nvSpPr>
        <p:spPr/>
        <p:txBody>
          <a:bodyPr/>
          <a:lstStyle/>
          <a:p>
            <a:fld id="{03F6D5C9-EB57-4700-87A9-B19E8C329DFD}" type="slidenum">
              <a:rPr lang="ja-JP" altLang="en-US" smtClean="0"/>
              <a:pPr/>
              <a:t>11</a:t>
            </a:fld>
            <a:r>
              <a:rPr lang="en-US" altLang="ja-JP"/>
              <a:t>/29</a:t>
            </a:r>
            <a:endParaRPr kumimoji="1" lang="ja-JP" altLang="en-US" dirty="0"/>
          </a:p>
        </p:txBody>
      </p:sp>
    </p:spTree>
    <p:extLst>
      <p:ext uri="{BB962C8B-B14F-4D97-AF65-F5344CB8AC3E}">
        <p14:creationId xmlns:p14="http://schemas.microsoft.com/office/powerpoint/2010/main" val="226525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9FD9937-C938-15E5-34DE-B4C6F605E91E}"/>
              </a:ext>
            </a:extLst>
          </p:cNvPr>
          <p:cNvSpPr>
            <a:spLocks noGrp="1"/>
          </p:cNvSpPr>
          <p:nvPr>
            <p:ph type="title"/>
          </p:nvPr>
        </p:nvSpPr>
        <p:spPr/>
        <p:txBody>
          <a:bodyPr/>
          <a:lstStyle/>
          <a:p>
            <a:r>
              <a:rPr kumimoji="1" lang="ja-JP" altLang="en-US" dirty="0"/>
              <a:t>ゼミのスケジュール：演習３と４</a:t>
            </a:r>
          </a:p>
        </p:txBody>
      </p:sp>
      <p:sp>
        <p:nvSpPr>
          <p:cNvPr id="3" name="コンテンツ プレースホルダー 2">
            <a:extLst>
              <a:ext uri="{FF2B5EF4-FFF2-40B4-BE49-F238E27FC236}">
                <a16:creationId xmlns:a16="http://schemas.microsoft.com/office/drawing/2014/main" id="{C6A66D17-B39D-D035-49F0-8F057F18B3DA}"/>
              </a:ext>
            </a:extLst>
          </p:cNvPr>
          <p:cNvSpPr>
            <a:spLocks noGrp="1"/>
          </p:cNvSpPr>
          <p:nvPr>
            <p:ph idx="1"/>
          </p:nvPr>
        </p:nvSpPr>
        <p:spPr>
          <a:xfrm>
            <a:off x="261257" y="961191"/>
            <a:ext cx="11756572" cy="5414208"/>
          </a:xfrm>
        </p:spPr>
        <p:txBody>
          <a:bodyPr/>
          <a:lstStyle/>
          <a:p>
            <a:r>
              <a:rPr kumimoji="1" lang="ja-JP" altLang="en-US" dirty="0"/>
              <a:t>演習３と</a:t>
            </a:r>
            <a:r>
              <a:rPr kumimoji="1" lang="ja-JP" altLang="en-US"/>
              <a:t>４：卒論に向けて研究を進める。</a:t>
            </a:r>
            <a:endParaRPr kumimoji="1" lang="en-US" altLang="ja-JP" dirty="0"/>
          </a:p>
          <a:p>
            <a:pPr lvl="1"/>
            <a:r>
              <a:rPr lang="ja-JP" altLang="en-US" dirty="0"/>
              <a:t>前年からのプロジェクトを継続しても良し（ただし十分にものになりそうならば）</a:t>
            </a:r>
            <a:endParaRPr lang="en-US" altLang="ja-JP" dirty="0"/>
          </a:p>
          <a:p>
            <a:pPr lvl="1"/>
            <a:r>
              <a:rPr kumimoji="1" lang="ja-JP" altLang="en-US" dirty="0"/>
              <a:t>新しいプロジェクトを検討しても良</a:t>
            </a:r>
            <a:r>
              <a:rPr kumimoji="1" lang="ja-JP" altLang="en-US"/>
              <a:t>し。</a:t>
            </a:r>
            <a:endParaRPr kumimoji="1" lang="en-US" altLang="ja-JP" dirty="0"/>
          </a:p>
          <a:p>
            <a:pPr lvl="1"/>
            <a:r>
              <a:rPr lang="ja-JP" altLang="en-US"/>
              <a:t>最終的</a:t>
            </a:r>
            <a:r>
              <a:rPr lang="ja-JP" altLang="en-US" dirty="0"/>
              <a:t>に卒業論文提出</a:t>
            </a:r>
            <a:endParaRPr lang="en-US" altLang="ja-JP" dirty="0"/>
          </a:p>
          <a:p>
            <a:pPr lvl="1"/>
            <a:endParaRPr lang="en-US" altLang="ja-JP" dirty="0"/>
          </a:p>
          <a:p>
            <a:r>
              <a:rPr lang="ja-JP" altLang="en-US" dirty="0"/>
              <a:t>卒業論文を必須とします。そのために演習１から積み重ねて学習</a:t>
            </a:r>
            <a:r>
              <a:rPr lang="ja-JP" altLang="en-US"/>
              <a:t>・研究を進めます。</a:t>
            </a:r>
            <a:endParaRPr lang="en-US" altLang="ja-JP" dirty="0"/>
          </a:p>
          <a:p>
            <a:pPr lvl="1"/>
            <a:endParaRPr lang="en-US" altLang="ja-JP" dirty="0"/>
          </a:p>
          <a:p>
            <a:pPr marL="457200" lvl="1" indent="0">
              <a:buNone/>
            </a:pPr>
            <a:endParaRPr kumimoji="1" lang="en-US" altLang="ja-JP" dirty="0"/>
          </a:p>
        </p:txBody>
      </p:sp>
      <p:sp>
        <p:nvSpPr>
          <p:cNvPr id="5" name="スライド番号プレースホルダー 4">
            <a:extLst>
              <a:ext uri="{FF2B5EF4-FFF2-40B4-BE49-F238E27FC236}">
                <a16:creationId xmlns:a16="http://schemas.microsoft.com/office/drawing/2014/main" id="{A301285E-A62D-A385-E315-A1161FB84422}"/>
              </a:ext>
            </a:extLst>
          </p:cNvPr>
          <p:cNvSpPr>
            <a:spLocks noGrp="1"/>
          </p:cNvSpPr>
          <p:nvPr>
            <p:ph type="sldNum" sz="quarter" idx="12"/>
          </p:nvPr>
        </p:nvSpPr>
        <p:spPr/>
        <p:txBody>
          <a:bodyPr/>
          <a:lstStyle/>
          <a:p>
            <a:fld id="{03F6D5C9-EB57-4700-87A9-B19E8C329DFD}" type="slidenum">
              <a:rPr lang="ja-JP" altLang="en-US" smtClean="0"/>
              <a:pPr/>
              <a:t>12</a:t>
            </a:fld>
            <a:r>
              <a:rPr lang="en-US" altLang="ja-JP"/>
              <a:t>/29</a:t>
            </a:r>
            <a:endParaRPr kumimoji="1" lang="ja-JP" altLang="en-US" dirty="0"/>
          </a:p>
        </p:txBody>
      </p:sp>
    </p:spTree>
    <p:extLst>
      <p:ext uri="{BB962C8B-B14F-4D97-AF65-F5344CB8AC3E}">
        <p14:creationId xmlns:p14="http://schemas.microsoft.com/office/powerpoint/2010/main" val="2800982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AF0BD5A-4E75-F16F-BAA5-1ECFA179C92B}"/>
              </a:ext>
            </a:extLst>
          </p:cNvPr>
          <p:cNvSpPr>
            <a:spLocks noGrp="1"/>
          </p:cNvSpPr>
          <p:nvPr>
            <p:ph type="title"/>
          </p:nvPr>
        </p:nvSpPr>
        <p:spPr/>
        <p:txBody>
          <a:bodyPr/>
          <a:lstStyle/>
          <a:p>
            <a:r>
              <a:rPr kumimoji="1" lang="ja-JP" altLang="en-US" dirty="0"/>
              <a:t>サブゼミ：オススメします！</a:t>
            </a:r>
          </a:p>
        </p:txBody>
      </p:sp>
      <p:sp>
        <p:nvSpPr>
          <p:cNvPr id="3" name="コンテンツ プレースホルダー 2">
            <a:extLst>
              <a:ext uri="{FF2B5EF4-FFF2-40B4-BE49-F238E27FC236}">
                <a16:creationId xmlns:a16="http://schemas.microsoft.com/office/drawing/2014/main" id="{A742FDFF-F2B3-61E7-E8A5-BBFF8C870F68}"/>
              </a:ext>
            </a:extLst>
          </p:cNvPr>
          <p:cNvSpPr>
            <a:spLocks noGrp="1"/>
          </p:cNvSpPr>
          <p:nvPr>
            <p:ph idx="1"/>
          </p:nvPr>
        </p:nvSpPr>
        <p:spPr/>
        <p:txBody>
          <a:bodyPr/>
          <a:lstStyle/>
          <a:p>
            <a:r>
              <a:rPr kumimoji="1" lang="ja-JP" altLang="en-US" dirty="0"/>
              <a:t>メインのゼミでは輪読はあまり行いません。</a:t>
            </a:r>
            <a:endParaRPr kumimoji="1" lang="en-US" altLang="ja-JP" dirty="0"/>
          </a:p>
          <a:p>
            <a:r>
              <a:rPr kumimoji="1" lang="ja-JP" altLang="en-US" dirty="0"/>
              <a:t>しかしながら、参加学生の皆さんの興味に応じて、サブゼミ等で輪読会をすることについて強く推奨します。</a:t>
            </a:r>
            <a:endParaRPr kumimoji="1" lang="en-US" altLang="ja-JP" dirty="0"/>
          </a:p>
          <a:p>
            <a:endParaRPr lang="en-US" altLang="ja-JP" dirty="0"/>
          </a:p>
          <a:p>
            <a:r>
              <a:rPr lang="ja-JP" altLang="en-US" dirty="0"/>
              <a:t>私の方からは、以下のようなサポートをさせてもらいます。</a:t>
            </a:r>
            <a:endParaRPr lang="en-US" altLang="ja-JP" dirty="0"/>
          </a:p>
          <a:p>
            <a:pPr lvl="1"/>
            <a:r>
              <a:rPr lang="ja-JP" altLang="en-US" dirty="0"/>
              <a:t>書籍・教科書</a:t>
            </a:r>
            <a:r>
              <a:rPr kumimoji="1" lang="ja-JP" altLang="en-US" dirty="0"/>
              <a:t>の紹介</a:t>
            </a:r>
            <a:endParaRPr kumimoji="1" lang="en-US" altLang="ja-JP" dirty="0"/>
          </a:p>
          <a:p>
            <a:pPr lvl="1"/>
            <a:r>
              <a:rPr lang="ja-JP" altLang="en-US" dirty="0"/>
              <a:t>輪読</a:t>
            </a:r>
            <a:r>
              <a:rPr kumimoji="1" lang="ja-JP" altLang="en-US" dirty="0"/>
              <a:t>の中で出てきた不明な点などについての相談</a:t>
            </a:r>
            <a:endParaRPr kumimoji="1" lang="en-US" altLang="ja-JP" dirty="0"/>
          </a:p>
          <a:p>
            <a:pPr lvl="1"/>
            <a:r>
              <a:rPr lang="ja-JP" altLang="en-US" dirty="0"/>
              <a:t>もし私も興味ある内容ならば参加したいです。（例：機械学習、数値計算、などなど）</a:t>
            </a:r>
            <a:endParaRPr lang="en-US" altLang="ja-JP" dirty="0"/>
          </a:p>
          <a:p>
            <a:pPr lvl="1"/>
            <a:endParaRPr kumimoji="1" lang="en-US" altLang="ja-JP" dirty="0"/>
          </a:p>
          <a:p>
            <a:r>
              <a:rPr kumimoji="1" lang="ja-JP" altLang="en-US" dirty="0"/>
              <a:t>ミクロ経済学、計量経済学、プログラミング、などなどの基礎体力づくりにサブゼミはとても良いかと思います。</a:t>
            </a:r>
          </a:p>
        </p:txBody>
      </p:sp>
      <p:sp>
        <p:nvSpPr>
          <p:cNvPr id="5" name="スライド番号プレースホルダー 4">
            <a:extLst>
              <a:ext uri="{FF2B5EF4-FFF2-40B4-BE49-F238E27FC236}">
                <a16:creationId xmlns:a16="http://schemas.microsoft.com/office/drawing/2014/main" id="{3383AA2B-9F1F-4359-5406-A0101FCE9E1C}"/>
              </a:ext>
            </a:extLst>
          </p:cNvPr>
          <p:cNvSpPr>
            <a:spLocks noGrp="1"/>
          </p:cNvSpPr>
          <p:nvPr>
            <p:ph type="sldNum" sz="quarter" idx="12"/>
          </p:nvPr>
        </p:nvSpPr>
        <p:spPr/>
        <p:txBody>
          <a:bodyPr/>
          <a:lstStyle/>
          <a:p>
            <a:fld id="{03F6D5C9-EB57-4700-87A9-B19E8C329DFD}" type="slidenum">
              <a:rPr lang="ja-JP" altLang="en-US" smtClean="0"/>
              <a:pPr/>
              <a:t>13</a:t>
            </a:fld>
            <a:r>
              <a:rPr lang="en-US" altLang="ja-JP"/>
              <a:t>/29</a:t>
            </a:r>
            <a:endParaRPr kumimoji="1" lang="ja-JP" altLang="en-US" dirty="0"/>
          </a:p>
        </p:txBody>
      </p:sp>
    </p:spTree>
    <p:extLst>
      <p:ext uri="{BB962C8B-B14F-4D97-AF65-F5344CB8AC3E}">
        <p14:creationId xmlns:p14="http://schemas.microsoft.com/office/powerpoint/2010/main" val="5523513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11676EB-70A5-BEAE-6112-E6D4EE29C0B6}"/>
              </a:ext>
            </a:extLst>
          </p:cNvPr>
          <p:cNvSpPr>
            <a:spLocks noGrp="1"/>
          </p:cNvSpPr>
          <p:nvPr>
            <p:ph type="title"/>
          </p:nvPr>
        </p:nvSpPr>
        <p:spPr/>
        <p:txBody>
          <a:bodyPr/>
          <a:lstStyle/>
          <a:p>
            <a:r>
              <a:rPr lang="ja-JP" altLang="en-US" dirty="0"/>
              <a:t>これまでのゼミ</a:t>
            </a:r>
            <a:r>
              <a:rPr lang="en-US" altLang="ja-JP" dirty="0"/>
              <a:t>(1</a:t>
            </a:r>
            <a:r>
              <a:rPr lang="ja-JP" altLang="en-US" dirty="0"/>
              <a:t>期・</a:t>
            </a:r>
            <a:r>
              <a:rPr lang="en-US" altLang="ja-JP" dirty="0"/>
              <a:t>2</a:t>
            </a:r>
            <a:r>
              <a:rPr lang="ja-JP" altLang="en-US" dirty="0"/>
              <a:t>期</a:t>
            </a:r>
            <a:r>
              <a:rPr lang="en-US" altLang="ja-JP" dirty="0"/>
              <a:t>)</a:t>
            </a:r>
            <a:endParaRPr lang="ja-JP" altLang="en-US" dirty="0"/>
          </a:p>
        </p:txBody>
      </p:sp>
      <p:sp>
        <p:nvSpPr>
          <p:cNvPr id="6" name="テキスト プレースホルダー 5">
            <a:extLst>
              <a:ext uri="{FF2B5EF4-FFF2-40B4-BE49-F238E27FC236}">
                <a16:creationId xmlns:a16="http://schemas.microsoft.com/office/drawing/2014/main" id="{6966E34E-09F8-C71D-D646-98226FF78B91}"/>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DD08CE5C-7357-4964-E8D4-92506E123E8C}"/>
              </a:ext>
            </a:extLst>
          </p:cNvPr>
          <p:cNvSpPr>
            <a:spLocks noGrp="1"/>
          </p:cNvSpPr>
          <p:nvPr>
            <p:ph type="sldNum" sz="quarter" idx="12"/>
          </p:nvPr>
        </p:nvSpPr>
        <p:spPr/>
        <p:txBody>
          <a:bodyPr/>
          <a:lstStyle/>
          <a:p>
            <a:fld id="{03F6D5C9-EB57-4700-87A9-B19E8C329DFD}" type="slidenum">
              <a:rPr kumimoji="1" lang="ja-JP" altLang="en-US" smtClean="0"/>
              <a:t>14</a:t>
            </a:fld>
            <a:endParaRPr kumimoji="1" lang="ja-JP" altLang="en-US"/>
          </a:p>
        </p:txBody>
      </p:sp>
    </p:spTree>
    <p:extLst>
      <p:ext uri="{BB962C8B-B14F-4D97-AF65-F5344CB8AC3E}">
        <p14:creationId xmlns:p14="http://schemas.microsoft.com/office/powerpoint/2010/main" val="2524320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ADBA1B-1888-9DB4-2F11-3D5A2E4AC99A}"/>
              </a:ext>
            </a:extLst>
          </p:cNvPr>
          <p:cNvSpPr>
            <a:spLocks noGrp="1"/>
          </p:cNvSpPr>
          <p:nvPr>
            <p:ph type="title"/>
          </p:nvPr>
        </p:nvSpPr>
        <p:spPr/>
        <p:txBody>
          <a:bodyPr/>
          <a:lstStyle/>
          <a:p>
            <a:r>
              <a:rPr kumimoji="1" lang="ja-JP" altLang="en-US" dirty="0"/>
              <a:t>１期生</a:t>
            </a:r>
            <a:r>
              <a:rPr kumimoji="1" lang="en-US" altLang="ja-JP" dirty="0"/>
              <a:t>(24</a:t>
            </a:r>
            <a:r>
              <a:rPr kumimoji="1" lang="ja-JP" altLang="en-US" dirty="0"/>
              <a:t>年度</a:t>
            </a:r>
            <a:r>
              <a:rPr lang="en-US" altLang="ja-JP" dirty="0"/>
              <a:t>4</a:t>
            </a:r>
            <a:r>
              <a:rPr kumimoji="1" lang="ja-JP" altLang="en-US" dirty="0"/>
              <a:t>年生</a:t>
            </a:r>
            <a:r>
              <a:rPr kumimoji="1" lang="en-US" altLang="ja-JP" dirty="0"/>
              <a:t>)</a:t>
            </a:r>
            <a:r>
              <a:rPr kumimoji="1" lang="ja-JP" altLang="en-US" dirty="0"/>
              <a:t>のこれまで</a:t>
            </a:r>
          </a:p>
        </p:txBody>
      </p:sp>
      <p:sp>
        <p:nvSpPr>
          <p:cNvPr id="3" name="コンテンツ プレースホルダー 2">
            <a:extLst>
              <a:ext uri="{FF2B5EF4-FFF2-40B4-BE49-F238E27FC236}">
                <a16:creationId xmlns:a16="http://schemas.microsoft.com/office/drawing/2014/main" id="{BA72D942-FAA8-B894-ED16-B2CD1C6FD8FB}"/>
              </a:ext>
            </a:extLst>
          </p:cNvPr>
          <p:cNvSpPr>
            <a:spLocks noGrp="1"/>
          </p:cNvSpPr>
          <p:nvPr>
            <p:ph idx="1"/>
          </p:nvPr>
        </p:nvSpPr>
        <p:spPr/>
        <p:txBody>
          <a:bodyPr>
            <a:normAutofit/>
          </a:bodyPr>
          <a:lstStyle/>
          <a:p>
            <a:r>
              <a:rPr kumimoji="1" lang="ja-JP" altLang="en-US" dirty="0"/>
              <a:t>プレゼミ期</a:t>
            </a:r>
            <a:r>
              <a:rPr kumimoji="1" lang="en-US" altLang="ja-JP" dirty="0"/>
              <a:t>(22</a:t>
            </a:r>
            <a:r>
              <a:rPr kumimoji="1" lang="ja-JP" altLang="en-US" dirty="0"/>
              <a:t>年秋学期</a:t>
            </a:r>
            <a:r>
              <a:rPr kumimoji="1" lang="en-US" altLang="ja-JP" dirty="0"/>
              <a:t>)</a:t>
            </a:r>
            <a:r>
              <a:rPr kumimoji="1" lang="ja-JP" altLang="en-US" dirty="0"/>
              <a:t>：</a:t>
            </a:r>
            <a:endParaRPr kumimoji="1" lang="en-US" altLang="ja-JP" dirty="0"/>
          </a:p>
          <a:p>
            <a:pPr lvl="1"/>
            <a:r>
              <a:rPr lang="ja-JP" altLang="en-US" dirty="0"/>
              <a:t>論文の輪読＆プレゼンテーション：</a:t>
            </a:r>
            <a:r>
              <a:rPr lang="ja-JP" altLang="en-US" dirty="0">
                <a:hlinkClick r:id="rId2"/>
              </a:rPr>
              <a:t>節電のフィールド実験</a:t>
            </a:r>
            <a:r>
              <a:rPr lang="ja-JP" altLang="en-US" dirty="0"/>
              <a:t>、</a:t>
            </a:r>
            <a:r>
              <a:rPr lang="en-US" altLang="ja-JP" dirty="0">
                <a:hlinkClick r:id="rId3"/>
              </a:rPr>
              <a:t>UBER</a:t>
            </a:r>
            <a:r>
              <a:rPr lang="ja-JP" altLang="en-US" dirty="0">
                <a:hlinkClick r:id="rId3"/>
              </a:rPr>
              <a:t>の</a:t>
            </a:r>
            <a:r>
              <a:rPr lang="en-US" altLang="ja-JP" dirty="0">
                <a:hlinkClick r:id="rId3"/>
              </a:rPr>
              <a:t>Surge pricing</a:t>
            </a:r>
            <a:r>
              <a:rPr lang="ja-JP" altLang="en-US" dirty="0"/>
              <a:t>、</a:t>
            </a:r>
            <a:r>
              <a:rPr lang="ja-JP" altLang="en-US" dirty="0">
                <a:hlinkClick r:id="rId4"/>
              </a:rPr>
              <a:t>子供向け医療無償化の効果</a:t>
            </a:r>
            <a:endParaRPr kumimoji="1" lang="en-US" altLang="ja-JP" dirty="0"/>
          </a:p>
          <a:p>
            <a:pPr lvl="1"/>
            <a:r>
              <a:rPr kumimoji="1" lang="ja-JP" altLang="en-US" dirty="0"/>
              <a:t>計量経済学系科目の履修：「計量経済学」と「計量分析（政治）」</a:t>
            </a:r>
            <a:endParaRPr kumimoji="1" lang="en-US" altLang="ja-JP" dirty="0"/>
          </a:p>
          <a:p>
            <a:r>
              <a:rPr lang="en-US" altLang="ja-JP" dirty="0"/>
              <a:t>23</a:t>
            </a:r>
            <a:r>
              <a:rPr lang="ja-JP" altLang="en-US" dirty="0"/>
              <a:t>年春学期</a:t>
            </a:r>
            <a:r>
              <a:rPr kumimoji="1" lang="ja-JP" altLang="en-US" dirty="0"/>
              <a:t>：</a:t>
            </a:r>
            <a:endParaRPr kumimoji="1" lang="en-US" altLang="ja-JP" dirty="0"/>
          </a:p>
          <a:p>
            <a:pPr lvl="1"/>
            <a:r>
              <a:rPr kumimoji="1" lang="ja-JP" altLang="en-US" dirty="0"/>
              <a:t>「計量分析（政治）」での個別プロジェクトの発表</a:t>
            </a:r>
            <a:endParaRPr kumimoji="1" lang="en-US" altLang="ja-JP" dirty="0"/>
          </a:p>
          <a:p>
            <a:pPr lvl="1"/>
            <a:r>
              <a:rPr lang="ja-JP" altLang="en-US" dirty="0"/>
              <a:t>「</a:t>
            </a:r>
            <a:r>
              <a:rPr lang="en-US" altLang="ja-JP" dirty="0"/>
              <a:t>Mock RA guide</a:t>
            </a:r>
            <a:r>
              <a:rPr lang="ja-JP" altLang="en-US" dirty="0"/>
              <a:t>」によるデータ分析プロジェクトのグループワーク</a:t>
            </a:r>
            <a:endParaRPr lang="en-US" altLang="ja-JP" dirty="0"/>
          </a:p>
          <a:p>
            <a:pPr lvl="1"/>
            <a:r>
              <a:rPr kumimoji="1" lang="ja-JP" altLang="en-US" dirty="0"/>
              <a:t>個別プロジェクト</a:t>
            </a:r>
            <a:r>
              <a:rPr lang="ja-JP" altLang="en-US" dirty="0"/>
              <a:t>を進める＆研究報告（一人</a:t>
            </a:r>
            <a:r>
              <a:rPr lang="en-US" altLang="ja-JP" dirty="0"/>
              <a:t>30</a:t>
            </a:r>
            <a:r>
              <a:rPr lang="ja-JP" altLang="en-US" dirty="0"/>
              <a:t>分を</a:t>
            </a:r>
            <a:r>
              <a:rPr lang="en-US" altLang="ja-JP" dirty="0"/>
              <a:t>2</a:t>
            </a:r>
            <a:r>
              <a:rPr lang="ja-JP" altLang="en-US" dirty="0"/>
              <a:t>セット）</a:t>
            </a:r>
            <a:endParaRPr kumimoji="1" lang="en-US" altLang="ja-JP" dirty="0"/>
          </a:p>
          <a:p>
            <a:r>
              <a:rPr lang="en-US" altLang="ja-JP" dirty="0"/>
              <a:t>23</a:t>
            </a:r>
            <a:r>
              <a:rPr lang="ja-JP" altLang="en-US" dirty="0"/>
              <a:t>年秋学期：</a:t>
            </a:r>
            <a:endParaRPr lang="en-US" altLang="ja-JP" dirty="0"/>
          </a:p>
          <a:p>
            <a:pPr lvl="1"/>
            <a:r>
              <a:rPr kumimoji="1" lang="ja-JP" altLang="en-US" dirty="0"/>
              <a:t>データサイエンス・コンペティションに</a:t>
            </a:r>
            <a:r>
              <a:rPr lang="ja-JP" altLang="en-US" dirty="0"/>
              <a:t>参加。</a:t>
            </a:r>
            <a:r>
              <a:rPr kumimoji="1" lang="ja-JP" altLang="en-US" dirty="0"/>
              <a:t> </a:t>
            </a:r>
            <a:r>
              <a:rPr kumimoji="1" lang="ja-JP" altLang="en-US" dirty="0">
                <a:hlinkClick r:id="rId5"/>
              </a:rPr>
              <a:t>テーマ：日経新聞のテキストデータの活用</a:t>
            </a:r>
            <a:endParaRPr kumimoji="1" lang="en-US" altLang="ja-JP" dirty="0"/>
          </a:p>
          <a:p>
            <a:r>
              <a:rPr lang="en-US" altLang="ja-JP" dirty="0"/>
              <a:t>24</a:t>
            </a:r>
            <a:r>
              <a:rPr lang="ja-JP" altLang="en-US"/>
              <a:t>年春学期</a:t>
            </a:r>
            <a:r>
              <a:rPr lang="ja-JP" altLang="en-US" dirty="0"/>
              <a:t>：</a:t>
            </a:r>
            <a:endParaRPr lang="en-US" altLang="ja-JP" dirty="0"/>
          </a:p>
          <a:p>
            <a:pPr lvl="1"/>
            <a:r>
              <a:rPr lang="ja-JP" altLang="en-US" dirty="0"/>
              <a:t>卒業論文に向けた個人研究</a:t>
            </a:r>
            <a:endParaRPr lang="en-US" altLang="ja-JP" dirty="0"/>
          </a:p>
          <a:p>
            <a:endParaRPr kumimoji="1" lang="en-US" altLang="ja-JP" dirty="0"/>
          </a:p>
          <a:p>
            <a:pPr lvl="1"/>
            <a:endParaRPr kumimoji="1" lang="en-US" altLang="ja-JP" dirty="0"/>
          </a:p>
          <a:p>
            <a:pPr lvl="1"/>
            <a:endParaRPr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2AF2A2F0-1041-012E-7843-BABED4B15197}"/>
              </a:ext>
            </a:extLst>
          </p:cNvPr>
          <p:cNvSpPr>
            <a:spLocks noGrp="1"/>
          </p:cNvSpPr>
          <p:nvPr>
            <p:ph type="sldNum" sz="quarter" idx="12"/>
          </p:nvPr>
        </p:nvSpPr>
        <p:spPr/>
        <p:txBody>
          <a:bodyPr/>
          <a:lstStyle/>
          <a:p>
            <a:fld id="{03F6D5C9-EB57-4700-87A9-B19E8C329DFD}" type="slidenum">
              <a:rPr lang="ja-JP" altLang="en-US" smtClean="0"/>
              <a:pPr/>
              <a:t>15</a:t>
            </a:fld>
            <a:r>
              <a:rPr lang="en-US" altLang="ja-JP"/>
              <a:t>/29</a:t>
            </a:r>
            <a:endParaRPr kumimoji="1" lang="ja-JP" altLang="en-US" dirty="0"/>
          </a:p>
        </p:txBody>
      </p:sp>
    </p:spTree>
    <p:extLst>
      <p:ext uri="{BB962C8B-B14F-4D97-AF65-F5344CB8AC3E}">
        <p14:creationId xmlns:p14="http://schemas.microsoft.com/office/powerpoint/2010/main" val="4096462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ADBA1B-1888-9DB4-2F11-3D5A2E4AC99A}"/>
              </a:ext>
            </a:extLst>
          </p:cNvPr>
          <p:cNvSpPr>
            <a:spLocks noGrp="1"/>
          </p:cNvSpPr>
          <p:nvPr>
            <p:ph type="title"/>
          </p:nvPr>
        </p:nvSpPr>
        <p:spPr/>
        <p:txBody>
          <a:bodyPr/>
          <a:lstStyle/>
          <a:p>
            <a:r>
              <a:rPr kumimoji="1" lang="ja-JP" altLang="en-US" dirty="0"/>
              <a:t>１期生</a:t>
            </a:r>
            <a:r>
              <a:rPr kumimoji="1" lang="en-US" altLang="ja-JP" dirty="0"/>
              <a:t>(24</a:t>
            </a:r>
            <a:r>
              <a:rPr kumimoji="1" lang="ja-JP" altLang="en-US" dirty="0"/>
              <a:t>年度</a:t>
            </a:r>
            <a:r>
              <a:rPr lang="en-US" altLang="ja-JP" dirty="0"/>
              <a:t>4</a:t>
            </a:r>
            <a:r>
              <a:rPr kumimoji="1" lang="ja-JP" altLang="en-US" dirty="0"/>
              <a:t>年生</a:t>
            </a:r>
            <a:r>
              <a:rPr kumimoji="1" lang="en-US" altLang="ja-JP" dirty="0"/>
              <a:t>)</a:t>
            </a:r>
            <a:r>
              <a:rPr kumimoji="1" lang="ja-JP" altLang="en-US"/>
              <a:t>の活躍 その１</a:t>
            </a:r>
            <a:endParaRPr kumimoji="1" lang="ja-JP" altLang="en-US" dirty="0"/>
          </a:p>
        </p:txBody>
      </p:sp>
      <p:sp>
        <p:nvSpPr>
          <p:cNvPr id="3" name="コンテンツ プレースホルダー 2">
            <a:extLst>
              <a:ext uri="{FF2B5EF4-FFF2-40B4-BE49-F238E27FC236}">
                <a16:creationId xmlns:a16="http://schemas.microsoft.com/office/drawing/2014/main" id="{BA72D942-FAA8-B894-ED16-B2CD1C6FD8FB}"/>
              </a:ext>
            </a:extLst>
          </p:cNvPr>
          <p:cNvSpPr>
            <a:spLocks noGrp="1"/>
          </p:cNvSpPr>
          <p:nvPr>
            <p:ph idx="1"/>
          </p:nvPr>
        </p:nvSpPr>
        <p:spPr/>
        <p:txBody>
          <a:bodyPr>
            <a:normAutofit/>
          </a:bodyPr>
          <a:lstStyle/>
          <a:p>
            <a:r>
              <a:rPr kumimoji="1" lang="ja-JP" altLang="en-US"/>
              <a:t>第５回早稲田大学データサイエンスコンペティション</a:t>
            </a:r>
            <a:endParaRPr kumimoji="1" lang="en-US" altLang="ja-JP" dirty="0"/>
          </a:p>
          <a:p>
            <a:pPr lvl="1"/>
            <a:r>
              <a:rPr lang="ja-JP" altLang="en-US"/>
              <a:t>「チームきのこ」がデータ科学センター賞を受賞。テーマ：自動車関連企業のリコールと株価の関係</a:t>
            </a:r>
            <a:endParaRPr lang="en-US" altLang="ja-JP" dirty="0"/>
          </a:p>
          <a:p>
            <a:pPr lvl="1"/>
            <a:r>
              <a:rPr lang="ja-JP" altLang="en-US"/>
              <a:t>「チームたけのこ」が実務家審査員賞。テーマ：</a:t>
            </a:r>
            <a:r>
              <a:rPr lang="ja-JP" altLang="en-US">
                <a:solidFill>
                  <a:srgbClr val="000000"/>
                </a:solidFill>
                <a:effectLst/>
                <a:latin typeface="Helvetica" pitchFamily="2" charset="0"/>
              </a:rPr>
              <a:t>地球温暖化関連記事から見る環境問題に対する社会の取り組み方の変化</a:t>
            </a:r>
          </a:p>
          <a:p>
            <a:pPr marL="457200" lvl="1" indent="0">
              <a:buNone/>
            </a:pPr>
            <a:endParaRPr lang="en-US" altLang="ja-JP" dirty="0"/>
          </a:p>
          <a:p>
            <a:pPr marL="457200" lvl="1" indent="0">
              <a:buNone/>
            </a:pPr>
            <a:endParaRPr kumimoji="1" lang="en-US" altLang="ja-JP" dirty="0"/>
          </a:p>
          <a:p>
            <a:pPr marL="457200" lvl="1" indent="0">
              <a:buNone/>
            </a:pPr>
            <a:endParaRPr lang="en-US" altLang="ja-JP" dirty="0"/>
          </a:p>
          <a:p>
            <a:pPr marL="457200" lvl="1" indent="0">
              <a:buNone/>
            </a:pPr>
            <a:endParaRPr kumimoji="1" lang="en-US" altLang="ja-JP" dirty="0"/>
          </a:p>
          <a:p>
            <a:pPr marL="457200" lvl="1" indent="0">
              <a:buNone/>
            </a:pPr>
            <a:endParaRPr kumimoji="1" lang="en-US" altLang="ja-JP" dirty="0"/>
          </a:p>
          <a:p>
            <a:pPr lvl="1"/>
            <a:endParaRPr kumimoji="1" lang="en-US" altLang="ja-JP" dirty="0"/>
          </a:p>
          <a:p>
            <a:pPr lvl="1"/>
            <a:endParaRPr kumimoji="1" lang="en-US" altLang="ja-JP" dirty="0"/>
          </a:p>
          <a:p>
            <a:pPr lvl="1"/>
            <a:endParaRPr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2AF2A2F0-1041-012E-7843-BABED4B15197}"/>
              </a:ext>
            </a:extLst>
          </p:cNvPr>
          <p:cNvSpPr>
            <a:spLocks noGrp="1"/>
          </p:cNvSpPr>
          <p:nvPr>
            <p:ph type="sldNum" sz="quarter" idx="12"/>
          </p:nvPr>
        </p:nvSpPr>
        <p:spPr/>
        <p:txBody>
          <a:bodyPr/>
          <a:lstStyle/>
          <a:p>
            <a:fld id="{03F6D5C9-EB57-4700-87A9-B19E8C329DFD}" type="slidenum">
              <a:rPr lang="ja-JP" altLang="en-US" smtClean="0"/>
              <a:pPr/>
              <a:t>16</a:t>
            </a:fld>
            <a:r>
              <a:rPr lang="en-US" altLang="ja-JP"/>
              <a:t>/29</a:t>
            </a:r>
            <a:endParaRPr kumimoji="1" lang="ja-JP" altLang="en-US" dirty="0"/>
          </a:p>
        </p:txBody>
      </p:sp>
      <p:pic>
        <p:nvPicPr>
          <p:cNvPr id="4" name="図 3" descr="壁の前に立つ男性たち&#10;&#10;低い精度で自動的に生成された説明">
            <a:extLst>
              <a:ext uri="{FF2B5EF4-FFF2-40B4-BE49-F238E27FC236}">
                <a16:creationId xmlns:a16="http://schemas.microsoft.com/office/drawing/2014/main" id="{7E8F5846-E0D5-CD12-4802-15E1D00747D3}"/>
              </a:ext>
            </a:extLst>
          </p:cNvPr>
          <p:cNvPicPr>
            <a:picLocks noChangeAspect="1"/>
          </p:cNvPicPr>
          <p:nvPr/>
        </p:nvPicPr>
        <p:blipFill>
          <a:blip r:embed="rId2"/>
          <a:stretch>
            <a:fillRect/>
          </a:stretch>
        </p:blipFill>
        <p:spPr>
          <a:xfrm>
            <a:off x="2476017" y="2976461"/>
            <a:ext cx="4277479" cy="3208833"/>
          </a:xfrm>
          <a:prstGeom prst="rect">
            <a:avLst/>
          </a:prstGeom>
        </p:spPr>
      </p:pic>
      <p:pic>
        <p:nvPicPr>
          <p:cNvPr id="6" name="図 5" descr="人, 立つ, 民衆, グループ が含まれている画像&#10;&#10;自動的に生成された説明">
            <a:extLst>
              <a:ext uri="{FF2B5EF4-FFF2-40B4-BE49-F238E27FC236}">
                <a16:creationId xmlns:a16="http://schemas.microsoft.com/office/drawing/2014/main" id="{24E9C31B-3E27-C709-5323-5678A956D28E}"/>
              </a:ext>
            </a:extLst>
          </p:cNvPr>
          <p:cNvPicPr>
            <a:picLocks noChangeAspect="1"/>
          </p:cNvPicPr>
          <p:nvPr/>
        </p:nvPicPr>
        <p:blipFill>
          <a:blip r:embed="rId3"/>
          <a:stretch>
            <a:fillRect/>
          </a:stretch>
        </p:blipFill>
        <p:spPr>
          <a:xfrm>
            <a:off x="7459316" y="2420815"/>
            <a:ext cx="3199976" cy="4265673"/>
          </a:xfrm>
          <a:prstGeom prst="rect">
            <a:avLst/>
          </a:prstGeom>
        </p:spPr>
      </p:pic>
    </p:spTree>
    <p:extLst>
      <p:ext uri="{BB962C8B-B14F-4D97-AF65-F5344CB8AC3E}">
        <p14:creationId xmlns:p14="http://schemas.microsoft.com/office/powerpoint/2010/main" val="18207448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ADBA1B-1888-9DB4-2F11-3D5A2E4AC99A}"/>
              </a:ext>
            </a:extLst>
          </p:cNvPr>
          <p:cNvSpPr>
            <a:spLocks noGrp="1"/>
          </p:cNvSpPr>
          <p:nvPr>
            <p:ph type="title"/>
          </p:nvPr>
        </p:nvSpPr>
        <p:spPr/>
        <p:txBody>
          <a:bodyPr/>
          <a:lstStyle/>
          <a:p>
            <a:r>
              <a:rPr kumimoji="1" lang="en-US" altLang="ja-JP" dirty="0"/>
              <a:t>DS</a:t>
            </a:r>
            <a:r>
              <a:rPr kumimoji="1" lang="ja-JP" altLang="en-US"/>
              <a:t>コンペより：チームきのことたけのこプレゼン</a:t>
            </a:r>
            <a:r>
              <a:rPr kumimoji="1" lang="en-US" altLang="ja-JP" dirty="0"/>
              <a:t>(3:05</a:t>
            </a:r>
            <a:r>
              <a:rPr kumimoji="1" lang="ja-JP" altLang="en-US"/>
              <a:t>まで</a:t>
            </a:r>
            <a:r>
              <a:rPr kumimoji="1" lang="en-US" altLang="ja-JP" dirty="0"/>
              <a:t>)</a:t>
            </a:r>
            <a:endParaRPr kumimoji="1" lang="ja-JP" altLang="en-US" dirty="0"/>
          </a:p>
        </p:txBody>
      </p:sp>
      <p:sp>
        <p:nvSpPr>
          <p:cNvPr id="5" name="スライド番号プレースホルダー 4">
            <a:extLst>
              <a:ext uri="{FF2B5EF4-FFF2-40B4-BE49-F238E27FC236}">
                <a16:creationId xmlns:a16="http://schemas.microsoft.com/office/drawing/2014/main" id="{2AF2A2F0-1041-012E-7843-BABED4B15197}"/>
              </a:ext>
            </a:extLst>
          </p:cNvPr>
          <p:cNvSpPr>
            <a:spLocks noGrp="1"/>
          </p:cNvSpPr>
          <p:nvPr>
            <p:ph type="sldNum" sz="quarter" idx="12"/>
          </p:nvPr>
        </p:nvSpPr>
        <p:spPr/>
        <p:txBody>
          <a:bodyPr/>
          <a:lstStyle/>
          <a:p>
            <a:fld id="{03F6D5C9-EB57-4700-87A9-B19E8C329DFD}" type="slidenum">
              <a:rPr lang="ja-JP" altLang="en-US" smtClean="0"/>
              <a:pPr/>
              <a:t>17</a:t>
            </a:fld>
            <a:r>
              <a:rPr lang="en-US" altLang="ja-JP"/>
              <a:t>/29</a:t>
            </a:r>
            <a:endParaRPr kumimoji="1" lang="ja-JP" altLang="en-US" dirty="0"/>
          </a:p>
        </p:txBody>
      </p:sp>
      <p:pic>
        <p:nvPicPr>
          <p:cNvPr id="9" name="オンライン メディア 8" descr="05　早稲田大学データサイエンスコンペティション（2023年12月）ダイジェスト">
            <a:hlinkClick r:id="" action="ppaction://media"/>
            <a:extLst>
              <a:ext uri="{FF2B5EF4-FFF2-40B4-BE49-F238E27FC236}">
                <a16:creationId xmlns:a16="http://schemas.microsoft.com/office/drawing/2014/main" id="{F620D8DB-9D07-8868-96B2-E1F31CE951FF}"/>
              </a:ext>
            </a:extLst>
          </p:cNvPr>
          <p:cNvPicPr>
            <a:picLocks noRot="1" noChangeAspect="1"/>
          </p:cNvPicPr>
          <p:nvPr>
            <a:videoFile r:link="rId1"/>
          </p:nvPr>
        </p:nvPicPr>
        <p:blipFill>
          <a:blip r:embed="rId4"/>
          <a:stretch>
            <a:fillRect/>
          </a:stretch>
        </p:blipFill>
        <p:spPr>
          <a:xfrm>
            <a:off x="1828597" y="1017917"/>
            <a:ext cx="8534805" cy="4822165"/>
          </a:xfrm>
          <a:prstGeom prst="rect">
            <a:avLst/>
          </a:prstGeom>
        </p:spPr>
      </p:pic>
      <p:sp>
        <p:nvSpPr>
          <p:cNvPr id="4" name="テキスト ボックス 3">
            <a:extLst>
              <a:ext uri="{FF2B5EF4-FFF2-40B4-BE49-F238E27FC236}">
                <a16:creationId xmlns:a16="http://schemas.microsoft.com/office/drawing/2014/main" id="{AE786939-0D6D-A273-6954-09C88BA2B310}"/>
              </a:ext>
            </a:extLst>
          </p:cNvPr>
          <p:cNvSpPr txBox="1"/>
          <p:nvPr/>
        </p:nvSpPr>
        <p:spPr>
          <a:xfrm>
            <a:off x="261257" y="6136103"/>
            <a:ext cx="8428007" cy="369332"/>
          </a:xfrm>
          <a:prstGeom prst="rect">
            <a:avLst/>
          </a:prstGeom>
          <a:noFill/>
        </p:spPr>
        <p:txBody>
          <a:bodyPr wrap="square">
            <a:spAutoFit/>
          </a:bodyPr>
          <a:lstStyle/>
          <a:p>
            <a:r>
              <a:rPr lang="ja-JP" altLang="en-US" dirty="0"/>
              <a:t>リンク： </a:t>
            </a:r>
            <a:r>
              <a:rPr lang="ja-JP" altLang="en-US" dirty="0">
                <a:hlinkClick r:id="rId5"/>
              </a:rPr>
              <a:t>https://youtu.be/bLuyb75AiyM?si=sp-uU6jLe0_d4AN4&amp;t=67</a:t>
            </a:r>
            <a:r>
              <a:rPr lang="ja-JP" altLang="en-US" dirty="0"/>
              <a:t> </a:t>
            </a:r>
          </a:p>
        </p:txBody>
      </p:sp>
    </p:spTree>
    <p:extLst>
      <p:ext uri="{BB962C8B-B14F-4D97-AF65-F5344CB8AC3E}">
        <p14:creationId xmlns:p14="http://schemas.microsoft.com/office/powerpoint/2010/main" val="2511592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9"/>
                </p:tgtEl>
              </p:cMediaNode>
            </p:video>
            <p:seq concurrent="1" nextAc="seek">
              <p:cTn id="8" restart="whenNotActive" fill="hold" evtFilter="cancelBubble" nodeType="interactiveSeq">
                <p:stCondLst>
                  <p:cond evt="onClick" delay="0">
                    <p:tgtEl>
                      <p:spTgt spid="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9"/>
                                        </p:tgtEl>
                                      </p:cBhvr>
                                    </p:cmd>
                                  </p:childTnLst>
                                </p:cTn>
                              </p:par>
                            </p:childTnLst>
                          </p:cTn>
                        </p:par>
                      </p:childTnLst>
                    </p:cTn>
                  </p:par>
                </p:childTnLst>
              </p:cTn>
              <p:nextCondLst>
                <p:cond evt="onClick" delay="0">
                  <p:tgtEl>
                    <p:spTgt spid="9"/>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C1EE7C43-5588-5234-D7E9-A2A3F665823C}"/>
              </a:ext>
            </a:extLst>
          </p:cNvPr>
          <p:cNvPicPr>
            <a:picLocks noChangeAspect="1"/>
          </p:cNvPicPr>
          <p:nvPr/>
        </p:nvPicPr>
        <p:blipFill>
          <a:blip r:embed="rId2"/>
          <a:stretch>
            <a:fillRect/>
          </a:stretch>
        </p:blipFill>
        <p:spPr>
          <a:xfrm>
            <a:off x="7537269" y="365949"/>
            <a:ext cx="4480560" cy="6430434"/>
          </a:xfrm>
          <a:prstGeom prst="rect">
            <a:avLst/>
          </a:prstGeom>
        </p:spPr>
      </p:pic>
      <p:sp>
        <p:nvSpPr>
          <p:cNvPr id="2" name="タイトル 1">
            <a:extLst>
              <a:ext uri="{FF2B5EF4-FFF2-40B4-BE49-F238E27FC236}">
                <a16:creationId xmlns:a16="http://schemas.microsoft.com/office/drawing/2014/main" id="{F7ADBA1B-1888-9DB4-2F11-3D5A2E4AC99A}"/>
              </a:ext>
            </a:extLst>
          </p:cNvPr>
          <p:cNvSpPr>
            <a:spLocks noGrp="1"/>
          </p:cNvSpPr>
          <p:nvPr>
            <p:ph type="title"/>
          </p:nvPr>
        </p:nvSpPr>
        <p:spPr/>
        <p:txBody>
          <a:bodyPr/>
          <a:lstStyle/>
          <a:p>
            <a:r>
              <a:rPr kumimoji="1" lang="ja-JP" altLang="en-US" dirty="0"/>
              <a:t>１期生</a:t>
            </a:r>
            <a:r>
              <a:rPr kumimoji="1" lang="en-US" altLang="ja-JP" dirty="0"/>
              <a:t>(24</a:t>
            </a:r>
            <a:r>
              <a:rPr kumimoji="1" lang="ja-JP" altLang="en-US" dirty="0"/>
              <a:t>年度</a:t>
            </a:r>
            <a:r>
              <a:rPr lang="en-US" altLang="ja-JP" dirty="0"/>
              <a:t>4</a:t>
            </a:r>
            <a:r>
              <a:rPr kumimoji="1" lang="ja-JP" altLang="en-US" dirty="0"/>
              <a:t>年生</a:t>
            </a:r>
            <a:r>
              <a:rPr kumimoji="1" lang="en-US" altLang="ja-JP" dirty="0"/>
              <a:t>)</a:t>
            </a:r>
            <a:r>
              <a:rPr kumimoji="1" lang="ja-JP" altLang="en-US"/>
              <a:t>の活躍 その２</a:t>
            </a:r>
            <a:endParaRPr kumimoji="1" lang="ja-JP" altLang="en-US" dirty="0"/>
          </a:p>
        </p:txBody>
      </p:sp>
      <p:sp>
        <p:nvSpPr>
          <p:cNvPr id="3" name="コンテンツ プレースホルダー 2">
            <a:extLst>
              <a:ext uri="{FF2B5EF4-FFF2-40B4-BE49-F238E27FC236}">
                <a16:creationId xmlns:a16="http://schemas.microsoft.com/office/drawing/2014/main" id="{BA72D942-FAA8-B894-ED16-B2CD1C6FD8FB}"/>
              </a:ext>
            </a:extLst>
          </p:cNvPr>
          <p:cNvSpPr>
            <a:spLocks noGrp="1"/>
          </p:cNvSpPr>
          <p:nvPr>
            <p:ph idx="1"/>
          </p:nvPr>
        </p:nvSpPr>
        <p:spPr>
          <a:xfrm>
            <a:off x="261257" y="942141"/>
            <a:ext cx="7093132" cy="5414208"/>
          </a:xfrm>
        </p:spPr>
        <p:txBody>
          <a:bodyPr>
            <a:normAutofit/>
          </a:bodyPr>
          <a:lstStyle/>
          <a:p>
            <a:r>
              <a:rPr kumimoji="1" lang="en-US" altLang="ja-JP" dirty="0"/>
              <a:t>2023</a:t>
            </a:r>
            <a:r>
              <a:rPr kumimoji="1" lang="ja-JP" altLang="en-US"/>
              <a:t>年度早稻田大學政治經濟學會論文コンクール</a:t>
            </a:r>
            <a:endParaRPr kumimoji="1" lang="en-US" altLang="ja-JP" dirty="0"/>
          </a:p>
          <a:p>
            <a:pPr lvl="1"/>
            <a:r>
              <a:rPr kumimoji="1" lang="ja-JP" altLang="en-US"/>
              <a:t>優秀賞（数理・統計計量部門）を受賞</a:t>
            </a:r>
            <a:r>
              <a:rPr kumimoji="1" lang="en" altLang="ja-JP" dirty="0">
                <a:hlinkClick r:id="rId3"/>
              </a:rPr>
              <a:t>https://www.waseda.jp/fpse/pse/assets/uploads/2024/04/24th-Essay-Competition-Collection.pdf</a:t>
            </a:r>
            <a:r>
              <a:rPr kumimoji="1" lang="ja-JP" altLang="en-US"/>
              <a:t>　</a:t>
            </a:r>
          </a:p>
          <a:p>
            <a:pPr marL="457200" lvl="1" indent="0">
              <a:buNone/>
            </a:pPr>
            <a:endParaRPr lang="en-US" altLang="ja-JP" dirty="0"/>
          </a:p>
          <a:p>
            <a:pPr marL="457200" lvl="1" indent="0">
              <a:buNone/>
            </a:pPr>
            <a:endParaRPr kumimoji="1" lang="en-US" altLang="ja-JP" dirty="0"/>
          </a:p>
          <a:p>
            <a:pPr marL="457200" lvl="1" indent="0">
              <a:buNone/>
            </a:pPr>
            <a:endParaRPr lang="en-US" altLang="ja-JP" dirty="0"/>
          </a:p>
          <a:p>
            <a:pPr marL="457200" lvl="1" indent="0">
              <a:buNone/>
            </a:pPr>
            <a:endParaRPr kumimoji="1" lang="en-US" altLang="ja-JP" dirty="0"/>
          </a:p>
          <a:p>
            <a:pPr marL="457200" lvl="1" indent="0">
              <a:buNone/>
            </a:pPr>
            <a:endParaRPr kumimoji="1" lang="en-US" altLang="ja-JP" dirty="0"/>
          </a:p>
          <a:p>
            <a:pPr lvl="1"/>
            <a:endParaRPr kumimoji="1" lang="en-US" altLang="ja-JP" dirty="0"/>
          </a:p>
          <a:p>
            <a:pPr lvl="1"/>
            <a:endParaRPr kumimoji="1" lang="en-US" altLang="ja-JP" dirty="0"/>
          </a:p>
          <a:p>
            <a:pPr lvl="1"/>
            <a:endParaRPr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2AF2A2F0-1041-012E-7843-BABED4B15197}"/>
              </a:ext>
            </a:extLst>
          </p:cNvPr>
          <p:cNvSpPr>
            <a:spLocks noGrp="1"/>
          </p:cNvSpPr>
          <p:nvPr>
            <p:ph type="sldNum" sz="quarter" idx="12"/>
          </p:nvPr>
        </p:nvSpPr>
        <p:spPr/>
        <p:txBody>
          <a:bodyPr/>
          <a:lstStyle/>
          <a:p>
            <a:fld id="{03F6D5C9-EB57-4700-87A9-B19E8C329DFD}" type="slidenum">
              <a:rPr lang="ja-JP" altLang="en-US" smtClean="0"/>
              <a:pPr/>
              <a:t>18</a:t>
            </a:fld>
            <a:r>
              <a:rPr lang="en-US" altLang="ja-JP"/>
              <a:t>/29</a:t>
            </a:r>
            <a:endParaRPr kumimoji="1" lang="ja-JP" altLang="en-US" dirty="0"/>
          </a:p>
        </p:txBody>
      </p:sp>
      <p:sp>
        <p:nvSpPr>
          <p:cNvPr id="12" name="角丸四角形 11">
            <a:extLst>
              <a:ext uri="{FF2B5EF4-FFF2-40B4-BE49-F238E27FC236}">
                <a16:creationId xmlns:a16="http://schemas.microsoft.com/office/drawing/2014/main" id="{98AA7490-36D4-ECCD-C489-A63CB771CC29}"/>
              </a:ext>
            </a:extLst>
          </p:cNvPr>
          <p:cNvSpPr/>
          <p:nvPr/>
        </p:nvSpPr>
        <p:spPr>
          <a:xfrm>
            <a:off x="7837714" y="5225143"/>
            <a:ext cx="3997235" cy="346317"/>
          </a:xfrm>
          <a:prstGeom prst="roundRect">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屈折矢印 12">
            <a:extLst>
              <a:ext uri="{FF2B5EF4-FFF2-40B4-BE49-F238E27FC236}">
                <a16:creationId xmlns:a16="http://schemas.microsoft.com/office/drawing/2014/main" id="{28E6AA98-C653-2B8B-FE6B-F0DD1AB0E51F}"/>
              </a:ext>
            </a:extLst>
          </p:cNvPr>
          <p:cNvSpPr/>
          <p:nvPr/>
        </p:nvSpPr>
        <p:spPr>
          <a:xfrm rot="5400000">
            <a:off x="4094787" y="2508488"/>
            <a:ext cx="2639534" cy="4480559"/>
          </a:xfrm>
          <a:prstGeom prst="bentUpArrow">
            <a:avLst>
              <a:gd name="adj1" fmla="val 11304"/>
              <a:gd name="adj2" fmla="val 25000"/>
              <a:gd name="adj3" fmla="val 14929"/>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34532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7ADBA1B-1888-9DB4-2F11-3D5A2E4AC99A}"/>
              </a:ext>
            </a:extLst>
          </p:cNvPr>
          <p:cNvSpPr>
            <a:spLocks noGrp="1"/>
          </p:cNvSpPr>
          <p:nvPr>
            <p:ph type="title"/>
          </p:nvPr>
        </p:nvSpPr>
        <p:spPr/>
        <p:txBody>
          <a:bodyPr/>
          <a:lstStyle/>
          <a:p>
            <a:r>
              <a:rPr lang="ja-JP" altLang="en-US" dirty="0"/>
              <a:t>２</a:t>
            </a:r>
            <a:r>
              <a:rPr kumimoji="1" lang="ja-JP" altLang="en-US" dirty="0"/>
              <a:t>期生</a:t>
            </a:r>
            <a:r>
              <a:rPr kumimoji="1" lang="en-US" altLang="ja-JP" dirty="0"/>
              <a:t>(24</a:t>
            </a:r>
            <a:r>
              <a:rPr kumimoji="1" lang="ja-JP" altLang="en-US" dirty="0"/>
              <a:t>年度</a:t>
            </a:r>
            <a:r>
              <a:rPr kumimoji="1" lang="en-US" altLang="ja-JP" dirty="0"/>
              <a:t>3</a:t>
            </a:r>
            <a:r>
              <a:rPr kumimoji="1" lang="ja-JP" altLang="en-US" dirty="0"/>
              <a:t>年生</a:t>
            </a:r>
            <a:r>
              <a:rPr kumimoji="1" lang="en-US" altLang="ja-JP" dirty="0"/>
              <a:t>)</a:t>
            </a:r>
            <a:r>
              <a:rPr kumimoji="1" lang="ja-JP" altLang="en-US" dirty="0"/>
              <a:t>のこれまで</a:t>
            </a:r>
          </a:p>
        </p:txBody>
      </p:sp>
      <p:sp>
        <p:nvSpPr>
          <p:cNvPr id="3" name="コンテンツ プレースホルダー 2">
            <a:extLst>
              <a:ext uri="{FF2B5EF4-FFF2-40B4-BE49-F238E27FC236}">
                <a16:creationId xmlns:a16="http://schemas.microsoft.com/office/drawing/2014/main" id="{BA72D942-FAA8-B894-ED16-B2CD1C6FD8FB}"/>
              </a:ext>
            </a:extLst>
          </p:cNvPr>
          <p:cNvSpPr>
            <a:spLocks noGrp="1"/>
          </p:cNvSpPr>
          <p:nvPr>
            <p:ph idx="1"/>
          </p:nvPr>
        </p:nvSpPr>
        <p:spPr/>
        <p:txBody>
          <a:bodyPr>
            <a:normAutofit/>
          </a:bodyPr>
          <a:lstStyle/>
          <a:p>
            <a:r>
              <a:rPr kumimoji="1" lang="ja-JP" altLang="en-US" dirty="0"/>
              <a:t>プレゼミ期</a:t>
            </a:r>
            <a:r>
              <a:rPr kumimoji="1" lang="en-US" altLang="ja-JP" dirty="0"/>
              <a:t>(23</a:t>
            </a:r>
            <a:r>
              <a:rPr kumimoji="1" lang="ja-JP" altLang="en-US"/>
              <a:t>年</a:t>
            </a:r>
            <a:r>
              <a:rPr kumimoji="1" lang="ja-JP" altLang="en-US" dirty="0"/>
              <a:t>秋学期</a:t>
            </a:r>
            <a:r>
              <a:rPr kumimoji="1" lang="en-US" altLang="ja-JP" dirty="0"/>
              <a:t>)</a:t>
            </a:r>
            <a:r>
              <a:rPr kumimoji="1" lang="ja-JP" altLang="en-US" dirty="0"/>
              <a:t>：</a:t>
            </a:r>
            <a:endParaRPr kumimoji="1" lang="en-US" altLang="ja-JP" dirty="0"/>
          </a:p>
          <a:p>
            <a:pPr lvl="1"/>
            <a:r>
              <a:rPr lang="ja-JP" altLang="en-US" dirty="0"/>
              <a:t>論文の輪読＆プレゼンテーション：</a:t>
            </a:r>
            <a:r>
              <a:rPr lang="ja-JP" altLang="en-US" dirty="0">
                <a:hlinkClick r:id="rId2"/>
              </a:rPr>
              <a:t>節電のフィールド実験</a:t>
            </a:r>
            <a:r>
              <a:rPr lang="ja-JP" altLang="en-US" dirty="0"/>
              <a:t>、</a:t>
            </a:r>
            <a:r>
              <a:rPr lang="en-US" altLang="ja-JP" dirty="0">
                <a:hlinkClick r:id="rId3"/>
              </a:rPr>
              <a:t>SNS</a:t>
            </a:r>
            <a:r>
              <a:rPr lang="ja-JP" altLang="en-US" dirty="0">
                <a:hlinkClick r:id="rId3"/>
              </a:rPr>
              <a:t>とメンタルヘルスの関係</a:t>
            </a:r>
            <a:r>
              <a:rPr lang="ja-JP" altLang="en-US" dirty="0"/>
              <a:t>、</a:t>
            </a:r>
            <a:r>
              <a:rPr lang="ja-JP" altLang="en-US" dirty="0">
                <a:hlinkClick r:id="rId4"/>
              </a:rPr>
              <a:t>タクシーにおける</a:t>
            </a:r>
            <a:r>
              <a:rPr lang="en-US" altLang="ja-JP" dirty="0">
                <a:hlinkClick r:id="rId4"/>
              </a:rPr>
              <a:t>AI</a:t>
            </a:r>
            <a:r>
              <a:rPr lang="ja-JP" altLang="en-US" dirty="0">
                <a:hlinkClick r:id="rId4"/>
              </a:rPr>
              <a:t>導入の効果</a:t>
            </a:r>
            <a:endParaRPr kumimoji="1" lang="en-US" altLang="ja-JP" dirty="0"/>
          </a:p>
          <a:p>
            <a:pPr lvl="1"/>
            <a:r>
              <a:rPr kumimoji="1" lang="ja-JP" altLang="en-US" dirty="0"/>
              <a:t>計量経済学系科目の履修：「計量分析（政治）」</a:t>
            </a:r>
            <a:endParaRPr kumimoji="1" lang="en-US" altLang="ja-JP" dirty="0"/>
          </a:p>
          <a:p>
            <a:r>
              <a:rPr lang="en-US" altLang="ja-JP" dirty="0"/>
              <a:t>24</a:t>
            </a:r>
            <a:r>
              <a:rPr lang="ja-JP" altLang="en-US"/>
              <a:t>年</a:t>
            </a:r>
            <a:r>
              <a:rPr lang="ja-JP" altLang="en-US" dirty="0"/>
              <a:t>春学期</a:t>
            </a:r>
            <a:r>
              <a:rPr kumimoji="1" lang="ja-JP" altLang="en-US" dirty="0"/>
              <a:t>：</a:t>
            </a:r>
            <a:endParaRPr kumimoji="1" lang="en-US" altLang="ja-JP" dirty="0"/>
          </a:p>
          <a:p>
            <a:pPr lvl="1"/>
            <a:r>
              <a:rPr kumimoji="1" lang="ja-JP" altLang="en-US" dirty="0"/>
              <a:t>「計量分析（政治）」での個別プロジェクトの発表</a:t>
            </a:r>
            <a:endParaRPr kumimoji="1" lang="en-US" altLang="ja-JP" dirty="0"/>
          </a:p>
          <a:p>
            <a:pPr lvl="1"/>
            <a:r>
              <a:rPr lang="ja-JP" altLang="en-US" dirty="0"/>
              <a:t>「</a:t>
            </a:r>
            <a:r>
              <a:rPr lang="en-US" altLang="ja-JP" dirty="0"/>
              <a:t>Mock RA guide</a:t>
            </a:r>
            <a:r>
              <a:rPr lang="ja-JP" altLang="en-US" dirty="0"/>
              <a:t>」によるデータ分析プロジェクトのグループワーク</a:t>
            </a:r>
            <a:endParaRPr lang="en-US" altLang="ja-JP" dirty="0"/>
          </a:p>
          <a:p>
            <a:pPr lvl="1"/>
            <a:r>
              <a:rPr kumimoji="1" lang="ja-JP" altLang="en-US" dirty="0"/>
              <a:t>人流データを用いた</a:t>
            </a:r>
            <a:r>
              <a:rPr kumimoji="1" lang="ja-JP" altLang="en-US"/>
              <a:t>グループ研究： 「早稲田大学における天気と出席の関係」「</a:t>
            </a:r>
            <a:r>
              <a:rPr kumimoji="1" lang="en-US" altLang="ja-JP" dirty="0"/>
              <a:t>J</a:t>
            </a:r>
            <a:r>
              <a:rPr kumimoji="1" lang="ja-JP" altLang="en-US"/>
              <a:t>リーグにおけるダイナミックプライシング導入の効果」</a:t>
            </a:r>
            <a:endParaRPr kumimoji="1" lang="en-US" altLang="ja-JP" dirty="0"/>
          </a:p>
          <a:p>
            <a:r>
              <a:rPr lang="en-US" altLang="ja-JP" dirty="0"/>
              <a:t>24</a:t>
            </a:r>
            <a:r>
              <a:rPr lang="ja-JP" altLang="en-US"/>
              <a:t>年</a:t>
            </a:r>
            <a:r>
              <a:rPr lang="ja-JP" altLang="en-US" dirty="0"/>
              <a:t>秋学期：</a:t>
            </a:r>
            <a:endParaRPr lang="en-US" altLang="ja-JP" dirty="0"/>
          </a:p>
          <a:p>
            <a:pPr lvl="1"/>
            <a:r>
              <a:rPr kumimoji="1" lang="ja-JP" altLang="en-US" dirty="0"/>
              <a:t>データサイエンス・コンペティションに</a:t>
            </a:r>
            <a:r>
              <a:rPr lang="ja-JP" altLang="en-US" dirty="0"/>
              <a:t>参加予定？</a:t>
            </a:r>
            <a:endParaRPr kumimoji="1" lang="en-US" altLang="ja-JP" dirty="0"/>
          </a:p>
          <a:p>
            <a:pPr lvl="1"/>
            <a:endParaRPr kumimoji="1" lang="en-US" altLang="ja-JP" dirty="0"/>
          </a:p>
          <a:p>
            <a:pPr lvl="1"/>
            <a:endParaRPr lang="en-US" altLang="ja-JP" dirty="0"/>
          </a:p>
          <a:p>
            <a:pPr marL="0" indent="0">
              <a:buNone/>
            </a:pPr>
            <a:endParaRPr kumimoji="1" lang="ja-JP" altLang="en-US" dirty="0"/>
          </a:p>
        </p:txBody>
      </p:sp>
      <p:sp>
        <p:nvSpPr>
          <p:cNvPr id="5" name="スライド番号プレースホルダー 4">
            <a:extLst>
              <a:ext uri="{FF2B5EF4-FFF2-40B4-BE49-F238E27FC236}">
                <a16:creationId xmlns:a16="http://schemas.microsoft.com/office/drawing/2014/main" id="{2AF2A2F0-1041-012E-7843-BABED4B15197}"/>
              </a:ext>
            </a:extLst>
          </p:cNvPr>
          <p:cNvSpPr>
            <a:spLocks noGrp="1"/>
          </p:cNvSpPr>
          <p:nvPr>
            <p:ph type="sldNum" sz="quarter" idx="12"/>
          </p:nvPr>
        </p:nvSpPr>
        <p:spPr/>
        <p:txBody>
          <a:bodyPr/>
          <a:lstStyle/>
          <a:p>
            <a:fld id="{03F6D5C9-EB57-4700-87A9-B19E8C329DFD}" type="slidenum">
              <a:rPr lang="ja-JP" altLang="en-US" smtClean="0"/>
              <a:pPr/>
              <a:t>19</a:t>
            </a:fld>
            <a:r>
              <a:rPr lang="en-US" altLang="ja-JP"/>
              <a:t>/29</a:t>
            </a:r>
            <a:endParaRPr kumimoji="1" lang="ja-JP" altLang="en-US" dirty="0"/>
          </a:p>
        </p:txBody>
      </p:sp>
    </p:spTree>
    <p:extLst>
      <p:ext uri="{BB962C8B-B14F-4D97-AF65-F5344CB8AC3E}">
        <p14:creationId xmlns:p14="http://schemas.microsoft.com/office/powerpoint/2010/main" val="7740181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DD06E5-D395-408F-952A-A18056BD397A}"/>
              </a:ext>
            </a:extLst>
          </p:cNvPr>
          <p:cNvSpPr>
            <a:spLocks noGrp="1"/>
          </p:cNvSpPr>
          <p:nvPr>
            <p:ph type="title"/>
          </p:nvPr>
        </p:nvSpPr>
        <p:spPr/>
        <p:txBody>
          <a:bodyPr/>
          <a:lstStyle/>
          <a:p>
            <a:r>
              <a:rPr kumimoji="1" lang="ja-JP" altLang="en-US" dirty="0"/>
              <a:t>自己紹介</a:t>
            </a:r>
          </a:p>
        </p:txBody>
      </p:sp>
      <p:sp>
        <p:nvSpPr>
          <p:cNvPr id="3" name="コンテンツ プレースホルダー 2">
            <a:extLst>
              <a:ext uri="{FF2B5EF4-FFF2-40B4-BE49-F238E27FC236}">
                <a16:creationId xmlns:a16="http://schemas.microsoft.com/office/drawing/2014/main" id="{9951C537-395F-46DB-9B1C-D40029F4B61A}"/>
              </a:ext>
            </a:extLst>
          </p:cNvPr>
          <p:cNvSpPr>
            <a:spLocks noGrp="1"/>
          </p:cNvSpPr>
          <p:nvPr>
            <p:ph idx="1"/>
          </p:nvPr>
        </p:nvSpPr>
        <p:spPr/>
        <p:txBody>
          <a:bodyPr>
            <a:normAutofit fontScale="92500" lnSpcReduction="10000"/>
          </a:bodyPr>
          <a:lstStyle/>
          <a:p>
            <a:r>
              <a:rPr lang="ja-JP" altLang="en-US" dirty="0"/>
              <a:t>遠山祐太 （とおやま ゆうた）</a:t>
            </a:r>
            <a:endParaRPr lang="en-US" altLang="ja-JP" dirty="0"/>
          </a:p>
          <a:p>
            <a:pPr lvl="1"/>
            <a:r>
              <a:rPr lang="ja-JP" altLang="en-US" dirty="0"/>
              <a:t>ホームページ</a:t>
            </a:r>
            <a:r>
              <a:rPr lang="en-US" altLang="ja-JP" dirty="0"/>
              <a:t>(</a:t>
            </a:r>
            <a:r>
              <a:rPr lang="ja-JP" altLang="en-US" dirty="0"/>
              <a:t>日本語</a:t>
            </a:r>
            <a:r>
              <a:rPr lang="en-US" altLang="ja-JP" dirty="0"/>
              <a:t>)</a:t>
            </a:r>
            <a:r>
              <a:rPr lang="ja-JP" altLang="en-US" dirty="0"/>
              <a:t> </a:t>
            </a:r>
            <a:r>
              <a:rPr lang="en-US" altLang="ja-JP" dirty="0">
                <a:hlinkClick r:id="rId2"/>
              </a:rPr>
              <a:t>https://yutatoyama.github.io/japanese</a:t>
            </a:r>
            <a:r>
              <a:rPr lang="ja-JP" altLang="en-US" dirty="0"/>
              <a:t>　</a:t>
            </a:r>
            <a:endParaRPr lang="en-US" altLang="ja-JP" dirty="0"/>
          </a:p>
          <a:p>
            <a:r>
              <a:rPr lang="ja-JP" altLang="en-US" dirty="0"/>
              <a:t>経歴：</a:t>
            </a:r>
            <a:endParaRPr lang="en-US" altLang="ja-JP" dirty="0"/>
          </a:p>
          <a:p>
            <a:pPr lvl="1"/>
            <a:r>
              <a:rPr lang="ja-JP" altLang="en-US" dirty="0"/>
              <a:t>仙台市生まれ、仙台一高卒</a:t>
            </a:r>
          </a:p>
          <a:p>
            <a:pPr lvl="1"/>
            <a:r>
              <a:rPr lang="ja-JP" altLang="en-US" dirty="0"/>
              <a:t>京大経済→東大院修士（公共政策→経済学）→ノースウェスタン大学</a:t>
            </a:r>
            <a:r>
              <a:rPr lang="en-US" altLang="ja-JP" dirty="0"/>
              <a:t>Ph.D. in Economics</a:t>
            </a:r>
          </a:p>
          <a:p>
            <a:pPr lvl="1"/>
            <a:r>
              <a:rPr lang="ja-JP" altLang="en-US" dirty="0"/>
              <a:t>帰国後、</a:t>
            </a:r>
            <a:r>
              <a:rPr lang="en-US" altLang="ja-JP" dirty="0"/>
              <a:t>2018</a:t>
            </a:r>
            <a:r>
              <a:rPr lang="ja-JP" altLang="en-US" dirty="0"/>
              <a:t>年</a:t>
            </a:r>
            <a:r>
              <a:rPr lang="en-US" altLang="ja-JP" dirty="0"/>
              <a:t>9</a:t>
            </a:r>
            <a:r>
              <a:rPr lang="ja-JP" altLang="en-US" dirty="0"/>
              <a:t>月より早稲田大学政治経済学部准教授</a:t>
            </a:r>
          </a:p>
          <a:p>
            <a:pPr lvl="1"/>
            <a:r>
              <a:rPr lang="ja-JP" altLang="en-US" dirty="0"/>
              <a:t>その他のお仕事：</a:t>
            </a:r>
            <a:r>
              <a:rPr lang="en-US" altLang="ja-JP" dirty="0" err="1"/>
              <a:t>UTEcon</a:t>
            </a:r>
            <a:r>
              <a:rPr lang="ja-JP" altLang="en-US" dirty="0"/>
              <a:t>アドバイザー</a:t>
            </a:r>
            <a:endParaRPr lang="en-US" altLang="ja-JP" dirty="0"/>
          </a:p>
          <a:p>
            <a:r>
              <a:rPr lang="ja-JP" altLang="en-US" dirty="0"/>
              <a:t>学部担当科目：</a:t>
            </a:r>
            <a:endParaRPr lang="en-US" altLang="ja-JP" dirty="0"/>
          </a:p>
          <a:p>
            <a:pPr lvl="1"/>
            <a:r>
              <a:rPr lang="ja-JP" altLang="en-US" dirty="0"/>
              <a:t>産業組織論</a:t>
            </a:r>
            <a:r>
              <a:rPr lang="en-US" altLang="ja-JP" dirty="0"/>
              <a:t>/Industrial Organization</a:t>
            </a:r>
            <a:r>
              <a:rPr lang="ja-JP" altLang="en-US" dirty="0"/>
              <a:t>（学部</a:t>
            </a:r>
            <a:r>
              <a:rPr lang="en-US" altLang="ja-JP" dirty="0"/>
              <a:t>2</a:t>
            </a:r>
            <a:r>
              <a:rPr lang="ja-JP" altLang="en-US" dirty="0"/>
              <a:t>年以上向け）</a:t>
            </a:r>
            <a:endParaRPr lang="en-US" altLang="ja-JP" dirty="0"/>
          </a:p>
          <a:p>
            <a:pPr lvl="1"/>
            <a:r>
              <a:rPr lang="ja-JP" altLang="en-US" dirty="0"/>
              <a:t>応用計量経済学：経済学における因果推論 </a:t>
            </a:r>
            <a:r>
              <a:rPr lang="en-US" altLang="ja-JP" dirty="0"/>
              <a:t>(</a:t>
            </a:r>
            <a:r>
              <a:rPr lang="ja-JP" altLang="en-US" dirty="0"/>
              <a:t>学部３年以上向け</a:t>
            </a:r>
            <a:r>
              <a:rPr lang="en-US" altLang="ja-JP" dirty="0"/>
              <a:t>)</a:t>
            </a:r>
          </a:p>
          <a:p>
            <a:r>
              <a:rPr lang="ja-JP" altLang="en-US" dirty="0"/>
              <a:t>研究：産業組織論・応用計量経済学・環境経済学</a:t>
            </a:r>
          </a:p>
          <a:p>
            <a:pPr lvl="1"/>
            <a:r>
              <a:rPr lang="ja-JP" altLang="en-US" dirty="0"/>
              <a:t>企業合併の経済評価：現代・起亜自動車の事例</a:t>
            </a:r>
          </a:p>
          <a:p>
            <a:pPr lvl="1"/>
            <a:r>
              <a:rPr lang="ja-JP" altLang="en-US" dirty="0"/>
              <a:t>電力産業における排出権取引制度の経済評価</a:t>
            </a:r>
          </a:p>
          <a:p>
            <a:pPr lvl="1"/>
            <a:r>
              <a:rPr lang="ja-JP" altLang="en-US" dirty="0"/>
              <a:t>その他：投票行動モデルの推定、ビッグデータを用いた特別定額給付金の分析</a:t>
            </a:r>
            <a:endParaRPr lang="en-US" altLang="ja-JP" dirty="0"/>
          </a:p>
        </p:txBody>
      </p:sp>
      <p:sp>
        <p:nvSpPr>
          <p:cNvPr id="4" name="スライド番号プレースホルダー 3">
            <a:extLst>
              <a:ext uri="{FF2B5EF4-FFF2-40B4-BE49-F238E27FC236}">
                <a16:creationId xmlns:a16="http://schemas.microsoft.com/office/drawing/2014/main" id="{5D4BA5BD-05C0-8361-B587-DF5FED9FD83C}"/>
              </a:ext>
            </a:extLst>
          </p:cNvPr>
          <p:cNvSpPr>
            <a:spLocks noGrp="1"/>
          </p:cNvSpPr>
          <p:nvPr>
            <p:ph type="sldNum" sz="quarter" idx="12"/>
          </p:nvPr>
        </p:nvSpPr>
        <p:spPr/>
        <p:txBody>
          <a:bodyPr/>
          <a:lstStyle/>
          <a:p>
            <a:fld id="{03F6D5C9-EB57-4700-87A9-B19E8C329DFD}" type="slidenum">
              <a:rPr lang="ja-JP" altLang="en-US" smtClean="0"/>
              <a:pPr/>
              <a:t>2</a:t>
            </a:fld>
            <a:r>
              <a:rPr lang="en-US" altLang="ja-JP"/>
              <a:t>/29</a:t>
            </a:r>
            <a:endParaRPr kumimoji="1" lang="ja-JP" altLang="en-US" dirty="0"/>
          </a:p>
        </p:txBody>
      </p:sp>
    </p:spTree>
    <p:extLst>
      <p:ext uri="{BB962C8B-B14F-4D97-AF65-F5344CB8AC3E}">
        <p14:creationId xmlns:p14="http://schemas.microsoft.com/office/powerpoint/2010/main" val="2328809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E1F40609-C26B-49EB-6251-00F76716F788}"/>
              </a:ext>
            </a:extLst>
          </p:cNvPr>
          <p:cNvSpPr>
            <a:spLocks noGrp="1"/>
          </p:cNvSpPr>
          <p:nvPr>
            <p:ph type="title"/>
          </p:nvPr>
        </p:nvSpPr>
        <p:spPr/>
        <p:txBody>
          <a:bodyPr/>
          <a:lstStyle/>
          <a:p>
            <a:r>
              <a:rPr lang="ja-JP" altLang="en-US" dirty="0"/>
              <a:t>研究の進め方</a:t>
            </a:r>
          </a:p>
        </p:txBody>
      </p:sp>
      <p:sp>
        <p:nvSpPr>
          <p:cNvPr id="6" name="テキスト プレースホルダー 5">
            <a:extLst>
              <a:ext uri="{FF2B5EF4-FFF2-40B4-BE49-F238E27FC236}">
                <a16:creationId xmlns:a16="http://schemas.microsoft.com/office/drawing/2014/main" id="{A47A9F2B-0D8B-D447-FE15-3CF46D5B9A4C}"/>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644E8412-29AE-2642-3B5A-0A7BF7065B58}"/>
              </a:ext>
            </a:extLst>
          </p:cNvPr>
          <p:cNvSpPr>
            <a:spLocks noGrp="1"/>
          </p:cNvSpPr>
          <p:nvPr>
            <p:ph type="sldNum" sz="quarter" idx="12"/>
          </p:nvPr>
        </p:nvSpPr>
        <p:spPr/>
        <p:txBody>
          <a:bodyPr/>
          <a:lstStyle/>
          <a:p>
            <a:fld id="{03F6D5C9-EB57-4700-87A9-B19E8C329DFD}" type="slidenum">
              <a:rPr kumimoji="1" lang="ja-JP" altLang="en-US" smtClean="0"/>
              <a:t>20</a:t>
            </a:fld>
            <a:endParaRPr kumimoji="1" lang="ja-JP" altLang="en-US"/>
          </a:p>
        </p:txBody>
      </p:sp>
    </p:spTree>
    <p:extLst>
      <p:ext uri="{BB962C8B-B14F-4D97-AF65-F5344CB8AC3E}">
        <p14:creationId xmlns:p14="http://schemas.microsoft.com/office/powerpoint/2010/main" val="706278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6AC1D7-DBBD-F8E8-7768-96C14731C0B9}"/>
              </a:ext>
            </a:extLst>
          </p:cNvPr>
          <p:cNvSpPr>
            <a:spLocks noGrp="1"/>
          </p:cNvSpPr>
          <p:nvPr>
            <p:ph type="title"/>
          </p:nvPr>
        </p:nvSpPr>
        <p:spPr/>
        <p:txBody>
          <a:bodyPr/>
          <a:lstStyle/>
          <a:p>
            <a:r>
              <a:rPr kumimoji="1" lang="ja-JP" altLang="en-US" dirty="0"/>
              <a:t>そもそも</a:t>
            </a:r>
            <a:r>
              <a:rPr kumimoji="1" lang="en-US" altLang="ja-JP" dirty="0"/>
              <a:t>(</a:t>
            </a:r>
            <a:r>
              <a:rPr kumimoji="1" lang="ja-JP" altLang="en-US" dirty="0"/>
              <a:t>応用</a:t>
            </a:r>
            <a:r>
              <a:rPr kumimoji="1" lang="en-US" altLang="ja-JP" dirty="0"/>
              <a:t>)</a:t>
            </a:r>
            <a:r>
              <a:rPr kumimoji="1" lang="ja-JP" altLang="en-US" dirty="0"/>
              <a:t>研究とは？ </a:t>
            </a:r>
          </a:p>
        </p:txBody>
      </p:sp>
      <p:sp>
        <p:nvSpPr>
          <p:cNvPr id="3" name="コンテンツ プレースホルダー 2">
            <a:extLst>
              <a:ext uri="{FF2B5EF4-FFF2-40B4-BE49-F238E27FC236}">
                <a16:creationId xmlns:a16="http://schemas.microsoft.com/office/drawing/2014/main" id="{40DC3230-4CD4-08A7-315E-FD5447B075FA}"/>
              </a:ext>
            </a:extLst>
          </p:cNvPr>
          <p:cNvSpPr>
            <a:spLocks noGrp="1"/>
          </p:cNvSpPr>
          <p:nvPr>
            <p:ph idx="1"/>
          </p:nvPr>
        </p:nvSpPr>
        <p:spPr/>
        <p:txBody>
          <a:bodyPr/>
          <a:lstStyle/>
          <a:p>
            <a:r>
              <a:rPr lang="ja-JP" altLang="en-US" dirty="0"/>
              <a:t>実証研究・応用研究における最低限の構成要素</a:t>
            </a:r>
            <a:endParaRPr lang="en-US" altLang="ja-JP" dirty="0"/>
          </a:p>
          <a:p>
            <a:pPr lvl="1"/>
            <a:r>
              <a:rPr kumimoji="1" lang="ja-JP" altLang="en-US" dirty="0">
                <a:solidFill>
                  <a:srgbClr val="FF0000"/>
                </a:solidFill>
              </a:rPr>
              <a:t>リサーチクエスチョン</a:t>
            </a:r>
            <a:r>
              <a:rPr kumimoji="1" lang="ja-JP" altLang="en-US" dirty="0"/>
              <a:t>：何が疑問・問いか？</a:t>
            </a:r>
            <a:endParaRPr kumimoji="1" lang="en-US" altLang="ja-JP" dirty="0"/>
          </a:p>
          <a:p>
            <a:pPr lvl="1"/>
            <a:r>
              <a:rPr lang="ja-JP" altLang="en-US" dirty="0">
                <a:solidFill>
                  <a:srgbClr val="FF0000"/>
                </a:solidFill>
              </a:rPr>
              <a:t>モチベーション</a:t>
            </a:r>
            <a:r>
              <a:rPr lang="ja-JP" altLang="en-US" dirty="0"/>
              <a:t>：なぜそのクエスチョンに解答することが重要か？</a:t>
            </a:r>
            <a:r>
              <a:rPr lang="en-US" altLang="ja-JP" dirty="0"/>
              <a:t>(So what?)</a:t>
            </a:r>
          </a:p>
          <a:p>
            <a:pPr lvl="1"/>
            <a:r>
              <a:rPr lang="ja-JP" altLang="en-US" dirty="0">
                <a:solidFill>
                  <a:srgbClr val="FF0000"/>
                </a:solidFill>
              </a:rPr>
              <a:t>手法</a:t>
            </a:r>
            <a:r>
              <a:rPr lang="ja-JP" altLang="en-US" dirty="0"/>
              <a:t>：その問に説得的に回答するための方法 </a:t>
            </a:r>
            <a:r>
              <a:rPr lang="en-US" altLang="ja-JP" dirty="0"/>
              <a:t>(</a:t>
            </a:r>
            <a:r>
              <a:rPr lang="ja-JP" altLang="en-US" dirty="0">
                <a:solidFill>
                  <a:srgbClr val="FF0000"/>
                </a:solidFill>
              </a:rPr>
              <a:t>リサーチ・デザイン</a:t>
            </a:r>
            <a:r>
              <a:rPr lang="en-US" altLang="ja-JP" dirty="0"/>
              <a:t>)</a:t>
            </a:r>
          </a:p>
          <a:p>
            <a:pPr lvl="1"/>
            <a:r>
              <a:rPr lang="ja-JP" altLang="en-US" dirty="0">
                <a:solidFill>
                  <a:srgbClr val="FF0000"/>
                </a:solidFill>
              </a:rPr>
              <a:t>結果</a:t>
            </a:r>
            <a:r>
              <a:rPr lang="ja-JP" altLang="en-US" dirty="0"/>
              <a:t>：クエスチョンへの回答</a:t>
            </a:r>
            <a:endParaRPr lang="en-US" altLang="ja-JP" dirty="0"/>
          </a:p>
          <a:p>
            <a:pPr lvl="1"/>
            <a:endParaRPr lang="en-US" altLang="ja-JP" dirty="0"/>
          </a:p>
          <a:p>
            <a:r>
              <a:rPr lang="ja-JP" altLang="en-US" dirty="0"/>
              <a:t>学術研究になると上に加えて、</a:t>
            </a:r>
            <a:endParaRPr lang="en-US" altLang="ja-JP" dirty="0"/>
          </a:p>
          <a:p>
            <a:pPr lvl="1"/>
            <a:r>
              <a:rPr lang="ja-JP" altLang="en-US" dirty="0">
                <a:solidFill>
                  <a:srgbClr val="FF0000"/>
                </a:solidFill>
              </a:rPr>
              <a:t>文献</a:t>
            </a:r>
            <a:r>
              <a:rPr lang="en-US" altLang="ja-JP" dirty="0">
                <a:solidFill>
                  <a:srgbClr val="FF0000"/>
                </a:solidFill>
              </a:rPr>
              <a:t>(literature)</a:t>
            </a:r>
            <a:r>
              <a:rPr lang="ja-JP" altLang="en-US" dirty="0">
                <a:solidFill>
                  <a:srgbClr val="FF0000"/>
                </a:solidFill>
              </a:rPr>
              <a:t>への貢献</a:t>
            </a:r>
            <a:r>
              <a:rPr lang="ja-JP" altLang="en-US" dirty="0"/>
              <a:t>：先行研究と比較して何が新しい発見なのか？それがなぜ重要か？</a:t>
            </a:r>
            <a:endParaRPr lang="en-US" altLang="ja-JP" dirty="0"/>
          </a:p>
          <a:p>
            <a:pPr lvl="1"/>
            <a:endParaRPr kumimoji="1" lang="ja-JP" altLang="en-US" dirty="0"/>
          </a:p>
        </p:txBody>
      </p:sp>
      <p:sp>
        <p:nvSpPr>
          <p:cNvPr id="5" name="スライド番号プレースホルダー 4">
            <a:extLst>
              <a:ext uri="{FF2B5EF4-FFF2-40B4-BE49-F238E27FC236}">
                <a16:creationId xmlns:a16="http://schemas.microsoft.com/office/drawing/2014/main" id="{77D5F8EA-5FFB-B139-AECA-34D46BD2C6FE}"/>
              </a:ext>
            </a:extLst>
          </p:cNvPr>
          <p:cNvSpPr>
            <a:spLocks noGrp="1"/>
          </p:cNvSpPr>
          <p:nvPr>
            <p:ph type="sldNum" sz="quarter" idx="12"/>
          </p:nvPr>
        </p:nvSpPr>
        <p:spPr/>
        <p:txBody>
          <a:bodyPr/>
          <a:lstStyle/>
          <a:p>
            <a:fld id="{03F6D5C9-EB57-4700-87A9-B19E8C329DFD}" type="slidenum">
              <a:rPr lang="ja-JP" altLang="en-US" smtClean="0"/>
              <a:pPr/>
              <a:t>21</a:t>
            </a:fld>
            <a:r>
              <a:rPr lang="en-US" altLang="ja-JP"/>
              <a:t>/29</a:t>
            </a:r>
            <a:endParaRPr kumimoji="1" lang="ja-JP" altLang="en-US" dirty="0"/>
          </a:p>
        </p:txBody>
      </p:sp>
    </p:spTree>
    <p:extLst>
      <p:ext uri="{BB962C8B-B14F-4D97-AF65-F5344CB8AC3E}">
        <p14:creationId xmlns:p14="http://schemas.microsoft.com/office/powerpoint/2010/main" val="835921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3456095-608F-C203-692F-CA11AAF57171}"/>
              </a:ext>
            </a:extLst>
          </p:cNvPr>
          <p:cNvSpPr>
            <a:spLocks noGrp="1"/>
          </p:cNvSpPr>
          <p:nvPr>
            <p:ph type="title"/>
          </p:nvPr>
        </p:nvSpPr>
        <p:spPr/>
        <p:txBody>
          <a:bodyPr/>
          <a:lstStyle/>
          <a:p>
            <a:r>
              <a:rPr kumimoji="1" lang="ja-JP" altLang="en-US" dirty="0"/>
              <a:t>私の研究の例：現代・起亜自動車の合併</a:t>
            </a:r>
          </a:p>
        </p:txBody>
      </p:sp>
      <p:sp>
        <p:nvSpPr>
          <p:cNvPr id="3" name="コンテンツ プレースホルダー 2">
            <a:extLst>
              <a:ext uri="{FF2B5EF4-FFF2-40B4-BE49-F238E27FC236}">
                <a16:creationId xmlns:a16="http://schemas.microsoft.com/office/drawing/2014/main" id="{F15E89B2-0750-8680-E96E-FE80DA2309BF}"/>
              </a:ext>
            </a:extLst>
          </p:cNvPr>
          <p:cNvSpPr>
            <a:spLocks noGrp="1"/>
          </p:cNvSpPr>
          <p:nvPr>
            <p:ph idx="1"/>
          </p:nvPr>
        </p:nvSpPr>
        <p:spPr/>
        <p:txBody>
          <a:bodyPr>
            <a:normAutofit fontScale="92500" lnSpcReduction="10000"/>
          </a:bodyPr>
          <a:lstStyle/>
          <a:p>
            <a:r>
              <a:rPr kumimoji="1" lang="ja-JP" altLang="en-US" dirty="0">
                <a:solidFill>
                  <a:srgbClr val="FF0000"/>
                </a:solidFill>
              </a:rPr>
              <a:t>クエスチョン</a:t>
            </a:r>
            <a:r>
              <a:rPr kumimoji="1" lang="ja-JP" altLang="en-US" dirty="0"/>
              <a:t>：現代・起亜自動車の合併によって、海外輸出、価格、そして社会厚生はどのように変化したか？</a:t>
            </a:r>
            <a:endParaRPr kumimoji="1" lang="en-US" altLang="ja-JP" dirty="0"/>
          </a:p>
          <a:p>
            <a:r>
              <a:rPr lang="ja-JP" altLang="en-US" dirty="0">
                <a:solidFill>
                  <a:srgbClr val="FF0000"/>
                </a:solidFill>
              </a:rPr>
              <a:t>モチベーション</a:t>
            </a:r>
            <a:r>
              <a:rPr lang="ja-JP" altLang="en-US" dirty="0"/>
              <a:t>：トップ１・２企業同士の合併だったにも関わらず、「海外進出の伸びが期待できる」という理由で承認。それは妥当だったのか？</a:t>
            </a:r>
            <a:endParaRPr kumimoji="1" lang="en-US" altLang="ja-JP" dirty="0"/>
          </a:p>
          <a:p>
            <a:r>
              <a:rPr lang="ja-JP" altLang="en-US" dirty="0">
                <a:solidFill>
                  <a:srgbClr val="FF0000"/>
                </a:solidFill>
              </a:rPr>
              <a:t>手法</a:t>
            </a:r>
            <a:r>
              <a:rPr lang="ja-JP" altLang="en-US" dirty="0"/>
              <a:t>：消費者の自動車需要モデル＋生産者の国内価格競争＆輸出競争のモデルを構築、ミクロデータを用いた構造推定、シミュレーション分析により合併を評価</a:t>
            </a:r>
            <a:endParaRPr lang="en-US" altLang="ja-JP" dirty="0"/>
          </a:p>
          <a:p>
            <a:r>
              <a:rPr lang="ja-JP" altLang="en-US" dirty="0">
                <a:solidFill>
                  <a:srgbClr val="FF0000"/>
                </a:solidFill>
              </a:rPr>
              <a:t>結果</a:t>
            </a:r>
            <a:r>
              <a:rPr lang="ja-JP" altLang="en-US" dirty="0"/>
              <a:t>：輸出は増加し生産者余剰（利潤）は増えた。しかし、消費者余剰の毀損がとても大きく、全体としての厚生は低下した。</a:t>
            </a:r>
            <a:endParaRPr lang="en-US" altLang="ja-JP" dirty="0"/>
          </a:p>
          <a:p>
            <a:endParaRPr lang="en-US" altLang="ja-JP" dirty="0"/>
          </a:p>
          <a:p>
            <a:r>
              <a:rPr kumimoji="1" lang="ja-JP" altLang="en-US" dirty="0"/>
              <a:t>文献：</a:t>
            </a:r>
            <a:r>
              <a:rPr kumimoji="1" lang="en-US" altLang="ja-JP" dirty="0"/>
              <a:t> “The Effects of Domestic Mergers on Exports: A Case Study of the 1998 Korean Automobile</a:t>
            </a:r>
            <a:r>
              <a:rPr kumimoji="1" lang="ja-JP" altLang="en-US" dirty="0"/>
              <a:t>　</a:t>
            </a:r>
            <a:r>
              <a:rPr kumimoji="1" lang="en-US" altLang="ja-JP" dirty="0"/>
              <a:t>Industry,“ July 2017 (with Hiroshi Ohashi) </a:t>
            </a:r>
            <a:r>
              <a:rPr kumimoji="1" lang="en-US" altLang="ja-JP" i="1" dirty="0"/>
              <a:t>Journal of International Economics</a:t>
            </a:r>
            <a:r>
              <a:rPr kumimoji="1" lang="en-US" altLang="ja-JP" dirty="0"/>
              <a:t>, Volume</a:t>
            </a:r>
            <a:r>
              <a:rPr kumimoji="1" lang="ja-JP" altLang="en-US" dirty="0"/>
              <a:t> </a:t>
            </a:r>
            <a:r>
              <a:rPr kumimoji="1" lang="en-US" altLang="ja-JP" dirty="0"/>
              <a:t>107, pp. 147–164</a:t>
            </a:r>
          </a:p>
          <a:p>
            <a:pPr lvl="1"/>
            <a:r>
              <a:rPr kumimoji="1" lang="ja-JP" altLang="en-US" dirty="0"/>
              <a:t>日本語解説として「進化するビジネスの実証分析」の</a:t>
            </a:r>
            <a:r>
              <a:rPr kumimoji="1" lang="en-US" altLang="ja-JP" dirty="0"/>
              <a:t>Chapter 13</a:t>
            </a:r>
            <a:r>
              <a:rPr kumimoji="1" lang="ja-JP" altLang="en-US" dirty="0"/>
              <a:t>「グローバル経済における企業合併」を参照。</a:t>
            </a:r>
            <a:r>
              <a:rPr kumimoji="1" lang="en-US" altLang="ja-JP" dirty="0"/>
              <a:t>(</a:t>
            </a:r>
            <a:r>
              <a:rPr lang="ja-JP" altLang="en-US" dirty="0"/>
              <a:t>ゼミオリエンテーションの</a:t>
            </a:r>
            <a:r>
              <a:rPr kumimoji="1" lang="ja-JP" altLang="en-US" dirty="0"/>
              <a:t>共有フォルダ参照</a:t>
            </a:r>
            <a:r>
              <a:rPr kumimoji="1" lang="en-US" altLang="ja-JP" dirty="0"/>
              <a:t>)</a:t>
            </a:r>
            <a:endParaRPr kumimoji="1" lang="ja-JP" altLang="en-US" dirty="0"/>
          </a:p>
        </p:txBody>
      </p:sp>
      <p:sp>
        <p:nvSpPr>
          <p:cNvPr id="5" name="スライド番号プレースホルダー 4">
            <a:extLst>
              <a:ext uri="{FF2B5EF4-FFF2-40B4-BE49-F238E27FC236}">
                <a16:creationId xmlns:a16="http://schemas.microsoft.com/office/drawing/2014/main" id="{4801BAB7-1AFE-9E78-139D-9D6934231434}"/>
              </a:ext>
            </a:extLst>
          </p:cNvPr>
          <p:cNvSpPr>
            <a:spLocks noGrp="1"/>
          </p:cNvSpPr>
          <p:nvPr>
            <p:ph type="sldNum" sz="quarter" idx="12"/>
          </p:nvPr>
        </p:nvSpPr>
        <p:spPr/>
        <p:txBody>
          <a:bodyPr/>
          <a:lstStyle/>
          <a:p>
            <a:fld id="{03F6D5C9-EB57-4700-87A9-B19E8C329DFD}" type="slidenum">
              <a:rPr lang="ja-JP" altLang="en-US" smtClean="0"/>
              <a:pPr/>
              <a:t>22</a:t>
            </a:fld>
            <a:r>
              <a:rPr lang="en-US" altLang="ja-JP"/>
              <a:t>/29</a:t>
            </a:r>
            <a:endParaRPr kumimoji="1" lang="ja-JP" altLang="en-US" dirty="0"/>
          </a:p>
        </p:txBody>
      </p:sp>
    </p:spTree>
    <p:extLst>
      <p:ext uri="{BB962C8B-B14F-4D97-AF65-F5344CB8AC3E}">
        <p14:creationId xmlns:p14="http://schemas.microsoft.com/office/powerpoint/2010/main" val="28901835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B61BE0-66BD-4BF8-5F22-79967529CFB3}"/>
              </a:ext>
            </a:extLst>
          </p:cNvPr>
          <p:cNvSpPr>
            <a:spLocks noGrp="1"/>
          </p:cNvSpPr>
          <p:nvPr>
            <p:ph type="title"/>
          </p:nvPr>
        </p:nvSpPr>
        <p:spPr/>
        <p:txBody>
          <a:bodyPr/>
          <a:lstStyle/>
          <a:p>
            <a:r>
              <a:rPr kumimoji="1" lang="ja-JP" altLang="en-US" dirty="0"/>
              <a:t>一例として・・・研究の５ステップ</a:t>
            </a:r>
          </a:p>
        </p:txBody>
      </p:sp>
      <p:sp>
        <p:nvSpPr>
          <p:cNvPr id="7" name="四角形: 角を丸くする 6">
            <a:extLst>
              <a:ext uri="{FF2B5EF4-FFF2-40B4-BE49-F238E27FC236}">
                <a16:creationId xmlns:a16="http://schemas.microsoft.com/office/drawing/2014/main" id="{92511E0D-AFA5-109F-BE0A-1DB8A499CD1C}"/>
              </a:ext>
            </a:extLst>
          </p:cNvPr>
          <p:cNvSpPr/>
          <p:nvPr/>
        </p:nvSpPr>
        <p:spPr>
          <a:xfrm>
            <a:off x="1938327" y="1405752"/>
            <a:ext cx="3645801" cy="838200"/>
          </a:xfrm>
          <a:prstGeom prst="roundRect">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Step 1:</a:t>
            </a:r>
            <a:r>
              <a:rPr kumimoji="1" lang="ja-JP" altLang="en-US" dirty="0"/>
              <a:t> </a:t>
            </a:r>
            <a:endParaRPr kumimoji="1" lang="en-US" altLang="ja-JP" dirty="0"/>
          </a:p>
          <a:p>
            <a:pPr algn="ctr"/>
            <a:r>
              <a:rPr kumimoji="1" lang="ja-JP" altLang="en-US" dirty="0"/>
              <a:t>基礎体力をつける</a:t>
            </a:r>
          </a:p>
        </p:txBody>
      </p:sp>
      <p:sp>
        <p:nvSpPr>
          <p:cNvPr id="8" name="四角形: 角を丸くする 7">
            <a:extLst>
              <a:ext uri="{FF2B5EF4-FFF2-40B4-BE49-F238E27FC236}">
                <a16:creationId xmlns:a16="http://schemas.microsoft.com/office/drawing/2014/main" id="{4AD72788-C1A2-C5F9-D0CA-4971D5BB5090}"/>
              </a:ext>
            </a:extLst>
          </p:cNvPr>
          <p:cNvSpPr/>
          <p:nvPr/>
        </p:nvSpPr>
        <p:spPr>
          <a:xfrm>
            <a:off x="1938327" y="3117583"/>
            <a:ext cx="3645801" cy="838200"/>
          </a:xfrm>
          <a:prstGeom prst="roundRect">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Step 2:</a:t>
            </a:r>
            <a:r>
              <a:rPr kumimoji="1" lang="ja-JP" altLang="en-US" dirty="0"/>
              <a:t> </a:t>
            </a:r>
            <a:endParaRPr kumimoji="1" lang="en-US" altLang="ja-JP" dirty="0"/>
          </a:p>
          <a:p>
            <a:pPr algn="ctr"/>
            <a:r>
              <a:rPr lang="ja-JP" altLang="en-US" dirty="0"/>
              <a:t>学術論文を読む</a:t>
            </a:r>
            <a:endParaRPr kumimoji="1" lang="ja-JP" altLang="en-US" dirty="0"/>
          </a:p>
        </p:txBody>
      </p:sp>
      <p:sp>
        <p:nvSpPr>
          <p:cNvPr id="9" name="四角形: 角を丸くする 8">
            <a:extLst>
              <a:ext uri="{FF2B5EF4-FFF2-40B4-BE49-F238E27FC236}">
                <a16:creationId xmlns:a16="http://schemas.microsoft.com/office/drawing/2014/main" id="{71DE864D-EC59-718A-9262-5112D3FD1036}"/>
              </a:ext>
            </a:extLst>
          </p:cNvPr>
          <p:cNvSpPr/>
          <p:nvPr/>
        </p:nvSpPr>
        <p:spPr>
          <a:xfrm>
            <a:off x="1938327" y="5054538"/>
            <a:ext cx="3645801" cy="838200"/>
          </a:xfrm>
          <a:prstGeom prst="roundRect">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Step 3:</a:t>
            </a:r>
            <a:r>
              <a:rPr kumimoji="1" lang="ja-JP" altLang="en-US" dirty="0"/>
              <a:t> </a:t>
            </a:r>
            <a:endParaRPr kumimoji="1" lang="en-US" altLang="ja-JP" dirty="0"/>
          </a:p>
          <a:p>
            <a:pPr algn="ctr"/>
            <a:r>
              <a:rPr lang="ja-JP" altLang="en-US" dirty="0"/>
              <a:t>学術論文をプレゼンテーションする</a:t>
            </a:r>
            <a:endParaRPr kumimoji="1" lang="ja-JP" altLang="en-US" dirty="0"/>
          </a:p>
        </p:txBody>
      </p:sp>
      <p:sp>
        <p:nvSpPr>
          <p:cNvPr id="10" name="四角形: 角を丸くする 9">
            <a:extLst>
              <a:ext uri="{FF2B5EF4-FFF2-40B4-BE49-F238E27FC236}">
                <a16:creationId xmlns:a16="http://schemas.microsoft.com/office/drawing/2014/main" id="{3C017D28-028D-564C-A843-FAEF34B731B2}"/>
              </a:ext>
            </a:extLst>
          </p:cNvPr>
          <p:cNvSpPr/>
          <p:nvPr/>
        </p:nvSpPr>
        <p:spPr>
          <a:xfrm>
            <a:off x="6805241" y="3117583"/>
            <a:ext cx="3645801" cy="838200"/>
          </a:xfrm>
          <a:prstGeom prst="roundRect">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Step 4:</a:t>
            </a:r>
            <a:r>
              <a:rPr kumimoji="1" lang="ja-JP" altLang="en-US" dirty="0"/>
              <a:t> </a:t>
            </a:r>
            <a:endParaRPr kumimoji="1" lang="en-US" altLang="ja-JP" dirty="0"/>
          </a:p>
          <a:p>
            <a:pPr algn="ctr"/>
            <a:r>
              <a:rPr kumimoji="1" lang="ja-JP" altLang="en-US" dirty="0"/>
              <a:t>自分の研究を行う</a:t>
            </a:r>
          </a:p>
        </p:txBody>
      </p:sp>
      <p:sp>
        <p:nvSpPr>
          <p:cNvPr id="11" name="四角形: 角を丸くする 10">
            <a:extLst>
              <a:ext uri="{FF2B5EF4-FFF2-40B4-BE49-F238E27FC236}">
                <a16:creationId xmlns:a16="http://schemas.microsoft.com/office/drawing/2014/main" id="{605E90DE-0999-0764-4A85-458490352213}"/>
              </a:ext>
            </a:extLst>
          </p:cNvPr>
          <p:cNvSpPr/>
          <p:nvPr/>
        </p:nvSpPr>
        <p:spPr>
          <a:xfrm>
            <a:off x="6805241" y="5054538"/>
            <a:ext cx="3645801" cy="838200"/>
          </a:xfrm>
          <a:prstGeom prst="roundRect">
            <a:avLst/>
          </a:prstGeom>
          <a:ln w="31750"/>
        </p:spPr>
        <p:style>
          <a:lnRef idx="2">
            <a:schemeClr val="accent6"/>
          </a:lnRef>
          <a:fillRef idx="1">
            <a:schemeClr val="lt1"/>
          </a:fillRef>
          <a:effectRef idx="0">
            <a:schemeClr val="accent6"/>
          </a:effectRef>
          <a:fontRef idx="minor">
            <a:schemeClr val="dk1"/>
          </a:fontRef>
        </p:style>
        <p:txBody>
          <a:bodyPr rtlCol="0" anchor="ctr"/>
          <a:lstStyle/>
          <a:p>
            <a:pPr algn="ctr"/>
            <a:r>
              <a:rPr kumimoji="1" lang="en-US" altLang="ja-JP" dirty="0"/>
              <a:t>Step 5:</a:t>
            </a:r>
            <a:r>
              <a:rPr kumimoji="1" lang="ja-JP" altLang="en-US" dirty="0"/>
              <a:t> </a:t>
            </a:r>
            <a:endParaRPr kumimoji="1" lang="en-US" altLang="ja-JP" dirty="0"/>
          </a:p>
          <a:p>
            <a:pPr algn="ctr"/>
            <a:r>
              <a:rPr kumimoji="1" lang="ja-JP" altLang="en-US" dirty="0"/>
              <a:t>自分の論文を執筆・プレゼンテーションする</a:t>
            </a:r>
          </a:p>
        </p:txBody>
      </p:sp>
      <p:cxnSp>
        <p:nvCxnSpPr>
          <p:cNvPr id="14" name="直線矢印コネクタ 13">
            <a:extLst>
              <a:ext uri="{FF2B5EF4-FFF2-40B4-BE49-F238E27FC236}">
                <a16:creationId xmlns:a16="http://schemas.microsoft.com/office/drawing/2014/main" id="{67E42271-E1AA-5BAA-DF4E-60458714DB93}"/>
              </a:ext>
            </a:extLst>
          </p:cNvPr>
          <p:cNvCxnSpPr>
            <a:stCxn id="7" idx="2"/>
            <a:endCxn id="8" idx="0"/>
          </p:cNvCxnSpPr>
          <p:nvPr/>
        </p:nvCxnSpPr>
        <p:spPr>
          <a:xfrm>
            <a:off x="3761228" y="2243952"/>
            <a:ext cx="0" cy="873631"/>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a:extLst>
              <a:ext uri="{FF2B5EF4-FFF2-40B4-BE49-F238E27FC236}">
                <a16:creationId xmlns:a16="http://schemas.microsoft.com/office/drawing/2014/main" id="{2A186692-F429-DAF4-3729-2B1E98D24773}"/>
              </a:ext>
            </a:extLst>
          </p:cNvPr>
          <p:cNvCxnSpPr>
            <a:cxnSpLocks/>
            <a:stCxn id="8" idx="2"/>
            <a:endCxn id="9" idx="0"/>
          </p:cNvCxnSpPr>
          <p:nvPr/>
        </p:nvCxnSpPr>
        <p:spPr>
          <a:xfrm>
            <a:off x="3761228" y="3955783"/>
            <a:ext cx="0" cy="10987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18" name="直線矢印コネクタ 17">
            <a:extLst>
              <a:ext uri="{FF2B5EF4-FFF2-40B4-BE49-F238E27FC236}">
                <a16:creationId xmlns:a16="http://schemas.microsoft.com/office/drawing/2014/main" id="{0B9A49B5-162A-BC68-C3B0-AAC47976B5D6}"/>
              </a:ext>
            </a:extLst>
          </p:cNvPr>
          <p:cNvCxnSpPr>
            <a:stCxn id="9" idx="3"/>
            <a:endCxn id="10" idx="1"/>
          </p:cNvCxnSpPr>
          <p:nvPr/>
        </p:nvCxnSpPr>
        <p:spPr>
          <a:xfrm flipV="1">
            <a:off x="5584128" y="3536683"/>
            <a:ext cx="1221113" cy="19369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0C7FF551-AA71-56E0-FB57-14C77CAED734}"/>
              </a:ext>
            </a:extLst>
          </p:cNvPr>
          <p:cNvCxnSpPr>
            <a:stCxn id="10" idx="2"/>
            <a:endCxn id="11" idx="0"/>
          </p:cNvCxnSpPr>
          <p:nvPr/>
        </p:nvCxnSpPr>
        <p:spPr>
          <a:xfrm>
            <a:off x="8628142" y="3955783"/>
            <a:ext cx="0" cy="109875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29" name="左中かっこ 28">
            <a:extLst>
              <a:ext uri="{FF2B5EF4-FFF2-40B4-BE49-F238E27FC236}">
                <a16:creationId xmlns:a16="http://schemas.microsoft.com/office/drawing/2014/main" id="{F3C93F35-D869-6DFC-00A6-60CA4FCBB041}"/>
              </a:ext>
            </a:extLst>
          </p:cNvPr>
          <p:cNvSpPr/>
          <p:nvPr/>
        </p:nvSpPr>
        <p:spPr>
          <a:xfrm>
            <a:off x="1278200" y="1209368"/>
            <a:ext cx="442445" cy="4837471"/>
          </a:xfrm>
          <a:prstGeom prst="lef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2" name="テキスト ボックス 31">
            <a:extLst>
              <a:ext uri="{FF2B5EF4-FFF2-40B4-BE49-F238E27FC236}">
                <a16:creationId xmlns:a16="http://schemas.microsoft.com/office/drawing/2014/main" id="{D6C82AEE-7734-D605-2D77-19AB474DDBDA}"/>
              </a:ext>
            </a:extLst>
          </p:cNvPr>
          <p:cNvSpPr txBox="1"/>
          <p:nvPr/>
        </p:nvSpPr>
        <p:spPr>
          <a:xfrm>
            <a:off x="401037" y="3353118"/>
            <a:ext cx="87716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kumimoji="1" lang="ja-JP" altLang="en-US" dirty="0"/>
              <a:t>消費</a:t>
            </a:r>
            <a:endParaRPr kumimoji="1" lang="en-US" altLang="ja-JP" dirty="0"/>
          </a:p>
          <a:p>
            <a:pPr algn="ctr"/>
            <a:r>
              <a:rPr lang="ja-JP" altLang="en-US" dirty="0"/>
              <a:t>サイド</a:t>
            </a:r>
            <a:endParaRPr kumimoji="1" lang="ja-JP" altLang="en-US" dirty="0"/>
          </a:p>
        </p:txBody>
      </p:sp>
      <p:sp>
        <p:nvSpPr>
          <p:cNvPr id="33" name="右中かっこ 32">
            <a:extLst>
              <a:ext uri="{FF2B5EF4-FFF2-40B4-BE49-F238E27FC236}">
                <a16:creationId xmlns:a16="http://schemas.microsoft.com/office/drawing/2014/main" id="{364789D4-04C5-4E45-8469-93B2126A891F}"/>
              </a:ext>
            </a:extLst>
          </p:cNvPr>
          <p:cNvSpPr/>
          <p:nvPr/>
        </p:nvSpPr>
        <p:spPr>
          <a:xfrm>
            <a:off x="10451042" y="2821858"/>
            <a:ext cx="689624" cy="3421626"/>
          </a:xfrm>
          <a:prstGeom prst="rightBrace">
            <a:avLst/>
          </a:prstGeom>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34" name="テキスト ボックス 33">
            <a:extLst>
              <a:ext uri="{FF2B5EF4-FFF2-40B4-BE49-F238E27FC236}">
                <a16:creationId xmlns:a16="http://schemas.microsoft.com/office/drawing/2014/main" id="{F056305C-91CC-0370-27B3-020C423C0C32}"/>
              </a:ext>
            </a:extLst>
          </p:cNvPr>
          <p:cNvSpPr txBox="1"/>
          <p:nvPr/>
        </p:nvSpPr>
        <p:spPr>
          <a:xfrm>
            <a:off x="11140666" y="4181994"/>
            <a:ext cx="877163" cy="646331"/>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ctr"/>
            <a:r>
              <a:rPr lang="ja-JP" altLang="en-US" dirty="0"/>
              <a:t>生産</a:t>
            </a:r>
            <a:endParaRPr kumimoji="1" lang="en-US" altLang="ja-JP" dirty="0"/>
          </a:p>
          <a:p>
            <a:pPr algn="ctr"/>
            <a:r>
              <a:rPr lang="ja-JP" altLang="en-US" dirty="0"/>
              <a:t>サイド</a:t>
            </a:r>
            <a:endParaRPr kumimoji="1" lang="ja-JP" altLang="en-US" dirty="0"/>
          </a:p>
        </p:txBody>
      </p:sp>
      <p:sp>
        <p:nvSpPr>
          <p:cNvPr id="3" name="スライド番号プレースホルダー 2">
            <a:extLst>
              <a:ext uri="{FF2B5EF4-FFF2-40B4-BE49-F238E27FC236}">
                <a16:creationId xmlns:a16="http://schemas.microsoft.com/office/drawing/2014/main" id="{CCBEC80D-3A4D-9D5E-4102-C3944DCD4CE9}"/>
              </a:ext>
            </a:extLst>
          </p:cNvPr>
          <p:cNvSpPr>
            <a:spLocks noGrp="1"/>
          </p:cNvSpPr>
          <p:nvPr>
            <p:ph type="sldNum" sz="quarter" idx="12"/>
          </p:nvPr>
        </p:nvSpPr>
        <p:spPr/>
        <p:txBody>
          <a:bodyPr/>
          <a:lstStyle/>
          <a:p>
            <a:fld id="{03F6D5C9-EB57-4700-87A9-B19E8C329DFD}" type="slidenum">
              <a:rPr lang="ja-JP" altLang="en-US" smtClean="0"/>
              <a:pPr/>
              <a:t>23</a:t>
            </a:fld>
            <a:r>
              <a:rPr lang="en-US" altLang="ja-JP"/>
              <a:t>/29</a:t>
            </a:r>
            <a:endParaRPr kumimoji="1" lang="ja-JP" altLang="en-US" dirty="0"/>
          </a:p>
        </p:txBody>
      </p:sp>
    </p:spTree>
    <p:extLst>
      <p:ext uri="{BB962C8B-B14F-4D97-AF65-F5344CB8AC3E}">
        <p14:creationId xmlns:p14="http://schemas.microsoft.com/office/powerpoint/2010/main" val="3661978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B61BE0-66BD-4BF8-5F22-79967529CFB3}"/>
              </a:ext>
            </a:extLst>
          </p:cNvPr>
          <p:cNvSpPr>
            <a:spLocks noGrp="1"/>
          </p:cNvSpPr>
          <p:nvPr>
            <p:ph type="title"/>
          </p:nvPr>
        </p:nvSpPr>
        <p:spPr/>
        <p:txBody>
          <a:bodyPr/>
          <a:lstStyle/>
          <a:p>
            <a:r>
              <a:rPr kumimoji="1" lang="ja-JP" altLang="en-US" dirty="0"/>
              <a:t>ステップ１から３：「消費者」として</a:t>
            </a:r>
          </a:p>
        </p:txBody>
      </p:sp>
      <p:sp>
        <p:nvSpPr>
          <p:cNvPr id="3" name="コンテンツ プレースホルダー 2">
            <a:extLst>
              <a:ext uri="{FF2B5EF4-FFF2-40B4-BE49-F238E27FC236}">
                <a16:creationId xmlns:a16="http://schemas.microsoft.com/office/drawing/2014/main" id="{15534B01-73DA-5D7B-24A5-E6E3FC20DE68}"/>
              </a:ext>
            </a:extLst>
          </p:cNvPr>
          <p:cNvSpPr>
            <a:spLocks noGrp="1"/>
          </p:cNvSpPr>
          <p:nvPr>
            <p:ph idx="1"/>
          </p:nvPr>
        </p:nvSpPr>
        <p:spPr/>
        <p:txBody>
          <a:bodyPr/>
          <a:lstStyle/>
          <a:p>
            <a:r>
              <a:rPr kumimoji="1" lang="en-US" altLang="ja-JP" dirty="0"/>
              <a:t>Step 1: </a:t>
            </a:r>
            <a:r>
              <a:rPr kumimoji="1" lang="ja-JP" altLang="en-US" dirty="0"/>
              <a:t>基礎体力をつける</a:t>
            </a:r>
            <a:endParaRPr kumimoji="1" lang="en-US" altLang="ja-JP" dirty="0"/>
          </a:p>
          <a:p>
            <a:pPr marL="904875" lvl="1" indent="-457200"/>
            <a:r>
              <a:rPr kumimoji="1" lang="ja-JP" altLang="en-US" dirty="0"/>
              <a:t>経済理論：ミクロ、ゲーム理論、産業組織論、応用ミクロ</a:t>
            </a:r>
            <a:endParaRPr kumimoji="1" lang="en-US" altLang="ja-JP" dirty="0"/>
          </a:p>
          <a:p>
            <a:pPr marL="904875" lvl="1" indent="-457200"/>
            <a:r>
              <a:rPr lang="ja-JP" altLang="en-US" dirty="0"/>
              <a:t>統計・計量経済学、プログラミング</a:t>
            </a:r>
            <a:endParaRPr lang="en-US" altLang="ja-JP" dirty="0"/>
          </a:p>
          <a:p>
            <a:pPr marL="904875" lvl="1" indent="-457200"/>
            <a:r>
              <a:rPr lang="ja-JP" altLang="en-US" dirty="0"/>
              <a:t>授業の履修</a:t>
            </a:r>
            <a:r>
              <a:rPr lang="en-US" altLang="ja-JP" dirty="0"/>
              <a:t>(</a:t>
            </a:r>
            <a:r>
              <a:rPr lang="ja-JP" altLang="en-US" dirty="0"/>
              <a:t>政経はとても充実していると思います！</a:t>
            </a:r>
            <a:r>
              <a:rPr lang="en-US" altLang="ja-JP" dirty="0"/>
              <a:t>)</a:t>
            </a:r>
            <a:r>
              <a:rPr lang="ja-JP" altLang="en-US" dirty="0"/>
              <a:t>とサブゼミで。</a:t>
            </a:r>
            <a:endParaRPr lang="en-US" altLang="ja-JP" dirty="0"/>
          </a:p>
          <a:p>
            <a:pPr marL="904875" lvl="1" indent="-457200"/>
            <a:endParaRPr kumimoji="1" lang="en-US" altLang="ja-JP" dirty="0"/>
          </a:p>
          <a:p>
            <a:r>
              <a:rPr lang="en-US" altLang="ja-JP" dirty="0"/>
              <a:t>Step 2: </a:t>
            </a:r>
            <a:r>
              <a:rPr lang="ja-JP" altLang="en-US" dirty="0"/>
              <a:t>学術論文を読む</a:t>
            </a:r>
            <a:endParaRPr lang="en-US" altLang="ja-JP" dirty="0"/>
          </a:p>
          <a:p>
            <a:pPr marL="904875" lvl="1" indent="-457200"/>
            <a:r>
              <a:rPr lang="ja-JP" altLang="en-US" dirty="0"/>
              <a:t>論文の</a:t>
            </a:r>
            <a:r>
              <a:rPr lang="en-US" altLang="ja-JP" dirty="0"/>
              <a:t>(1)</a:t>
            </a:r>
            <a:r>
              <a:rPr lang="ja-JP" altLang="en-US" dirty="0"/>
              <a:t>問い、</a:t>
            </a:r>
            <a:r>
              <a:rPr lang="en-US" altLang="ja-JP" dirty="0"/>
              <a:t>(2)</a:t>
            </a:r>
            <a:r>
              <a:rPr lang="ja-JP" altLang="en-US" dirty="0"/>
              <a:t>モチベーション、</a:t>
            </a:r>
            <a:r>
              <a:rPr lang="en-US" altLang="ja-JP" dirty="0"/>
              <a:t>(3)</a:t>
            </a:r>
            <a:r>
              <a:rPr lang="ja-JP" altLang="en-US" dirty="0"/>
              <a:t>手法、</a:t>
            </a:r>
            <a:r>
              <a:rPr lang="en-US" altLang="ja-JP" dirty="0"/>
              <a:t>(4)</a:t>
            </a:r>
            <a:r>
              <a:rPr lang="ja-JP" altLang="en-US" dirty="0"/>
              <a:t>結果、</a:t>
            </a:r>
            <a:r>
              <a:rPr lang="en-US" altLang="ja-JP" dirty="0"/>
              <a:t>(5)</a:t>
            </a:r>
            <a:r>
              <a:rPr lang="ja-JP" altLang="en-US" dirty="0"/>
              <a:t>その含意を理解する。</a:t>
            </a:r>
            <a:endParaRPr lang="en-US" altLang="ja-JP" dirty="0"/>
          </a:p>
          <a:p>
            <a:pPr marL="904875" lvl="1" indent="-457200"/>
            <a:r>
              <a:rPr lang="ja-JP" altLang="en-US" dirty="0"/>
              <a:t>論文の良いところ・悪いところを吟味する</a:t>
            </a:r>
            <a:r>
              <a:rPr lang="en-US" altLang="ja-JP" dirty="0"/>
              <a:t>(</a:t>
            </a:r>
            <a:r>
              <a:rPr lang="ja-JP" altLang="en-US" dirty="0"/>
              <a:t>目を養う</a:t>
            </a:r>
            <a:r>
              <a:rPr lang="en-US" altLang="ja-JP" dirty="0"/>
              <a:t>)</a:t>
            </a:r>
          </a:p>
          <a:p>
            <a:endParaRPr kumimoji="1" lang="en-US" altLang="ja-JP" dirty="0"/>
          </a:p>
          <a:p>
            <a:r>
              <a:rPr kumimoji="1" lang="en-US" altLang="ja-JP" dirty="0"/>
              <a:t>Step 3: </a:t>
            </a:r>
            <a:r>
              <a:rPr kumimoji="1" lang="ja-JP" altLang="en-US" dirty="0"/>
              <a:t>学術論文をプレゼンテーションする</a:t>
            </a:r>
            <a:endParaRPr kumimoji="1" lang="en-US" altLang="ja-JP" dirty="0"/>
          </a:p>
          <a:p>
            <a:pPr marL="904875" lvl="1" indent="-457200"/>
            <a:r>
              <a:rPr lang="ja-JP" altLang="en-US" dirty="0"/>
              <a:t>論文を深く理解し、人に伝えられるようになる。</a:t>
            </a:r>
            <a:endParaRPr lang="en-US" altLang="ja-JP" dirty="0"/>
          </a:p>
          <a:p>
            <a:pPr marL="904875" lvl="1" indent="-457200"/>
            <a:r>
              <a:rPr kumimoji="1" lang="ja-JP" altLang="en-US" dirty="0"/>
              <a:t>プレゼンテーションに慣れる。議論としての質疑応答ができるようになる。</a:t>
            </a:r>
            <a:endParaRPr kumimoji="1" lang="en-US" altLang="ja-JP" dirty="0"/>
          </a:p>
          <a:p>
            <a:pPr marL="457200" indent="-457200">
              <a:buFont typeface="+mj-lt"/>
              <a:buAutoNum type="arabicPeriod"/>
            </a:pPr>
            <a:endParaRPr kumimoji="1" lang="en-US" altLang="ja-JP" dirty="0"/>
          </a:p>
          <a:p>
            <a:pPr marL="457200" indent="-457200">
              <a:buFont typeface="+mj-lt"/>
              <a:buAutoNum type="arabicPeriod"/>
            </a:pPr>
            <a:endParaRPr kumimoji="1" lang="ja-JP" altLang="en-US" dirty="0"/>
          </a:p>
        </p:txBody>
      </p:sp>
      <p:sp>
        <p:nvSpPr>
          <p:cNvPr id="5" name="スライド番号プレースホルダー 4">
            <a:extLst>
              <a:ext uri="{FF2B5EF4-FFF2-40B4-BE49-F238E27FC236}">
                <a16:creationId xmlns:a16="http://schemas.microsoft.com/office/drawing/2014/main" id="{2C2A186C-5952-7C06-3472-1EF1F32A353F}"/>
              </a:ext>
            </a:extLst>
          </p:cNvPr>
          <p:cNvSpPr>
            <a:spLocks noGrp="1"/>
          </p:cNvSpPr>
          <p:nvPr>
            <p:ph type="sldNum" sz="quarter" idx="12"/>
          </p:nvPr>
        </p:nvSpPr>
        <p:spPr/>
        <p:txBody>
          <a:bodyPr/>
          <a:lstStyle/>
          <a:p>
            <a:fld id="{03F6D5C9-EB57-4700-87A9-B19E8C329DFD}" type="slidenum">
              <a:rPr lang="ja-JP" altLang="en-US" smtClean="0"/>
              <a:pPr/>
              <a:t>24</a:t>
            </a:fld>
            <a:r>
              <a:rPr lang="en-US" altLang="ja-JP"/>
              <a:t>/29</a:t>
            </a:r>
            <a:endParaRPr kumimoji="1" lang="ja-JP" altLang="en-US" dirty="0"/>
          </a:p>
        </p:txBody>
      </p:sp>
    </p:spTree>
    <p:extLst>
      <p:ext uri="{BB962C8B-B14F-4D97-AF65-F5344CB8AC3E}">
        <p14:creationId xmlns:p14="http://schemas.microsoft.com/office/powerpoint/2010/main" val="15121904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858035-4A17-E409-4752-E3EE8A30E1CD}"/>
              </a:ext>
            </a:extLst>
          </p:cNvPr>
          <p:cNvSpPr>
            <a:spLocks noGrp="1"/>
          </p:cNvSpPr>
          <p:nvPr>
            <p:ph type="title"/>
          </p:nvPr>
        </p:nvSpPr>
        <p:spPr/>
        <p:txBody>
          <a:bodyPr/>
          <a:lstStyle/>
          <a:p>
            <a:r>
              <a:rPr kumimoji="1" lang="ja-JP" altLang="en-US" dirty="0"/>
              <a:t>ステップ４から５：「生産者」として</a:t>
            </a:r>
          </a:p>
        </p:txBody>
      </p:sp>
      <p:sp>
        <p:nvSpPr>
          <p:cNvPr id="3" name="コンテンツ プレースホルダー 2">
            <a:extLst>
              <a:ext uri="{FF2B5EF4-FFF2-40B4-BE49-F238E27FC236}">
                <a16:creationId xmlns:a16="http://schemas.microsoft.com/office/drawing/2014/main" id="{B0D73B29-D07F-32EF-E3D3-BDB223F9BD80}"/>
              </a:ext>
            </a:extLst>
          </p:cNvPr>
          <p:cNvSpPr>
            <a:spLocks noGrp="1"/>
          </p:cNvSpPr>
          <p:nvPr>
            <p:ph idx="1"/>
          </p:nvPr>
        </p:nvSpPr>
        <p:spPr/>
        <p:txBody>
          <a:bodyPr>
            <a:normAutofit/>
          </a:bodyPr>
          <a:lstStyle/>
          <a:p>
            <a:r>
              <a:rPr kumimoji="1" lang="en-US" altLang="ja-JP" dirty="0"/>
              <a:t>Step 4: </a:t>
            </a:r>
            <a:r>
              <a:rPr kumimoji="1" lang="ja-JP" altLang="en-US" dirty="0"/>
              <a:t>自身の研究を行う。</a:t>
            </a:r>
            <a:endParaRPr kumimoji="1" lang="en-US" altLang="ja-JP" dirty="0"/>
          </a:p>
          <a:p>
            <a:pPr lvl="1"/>
            <a:r>
              <a:rPr kumimoji="1" lang="ja-JP" altLang="en-US" dirty="0"/>
              <a:t>リサーチクエスチョンとモチベーションを立てる。</a:t>
            </a:r>
            <a:endParaRPr kumimoji="1" lang="en-US" altLang="ja-JP" dirty="0"/>
          </a:p>
          <a:p>
            <a:pPr lvl="1"/>
            <a:r>
              <a:rPr lang="ja-JP" altLang="en-US" dirty="0"/>
              <a:t>どのように分析するかを考える。データの収集と手法の考案</a:t>
            </a:r>
            <a:endParaRPr lang="en-US" altLang="ja-JP" dirty="0"/>
          </a:p>
          <a:p>
            <a:pPr lvl="1"/>
            <a:r>
              <a:rPr kumimoji="1" lang="ja-JP" altLang="en-US" dirty="0"/>
              <a:t>実際に分析を行う。</a:t>
            </a:r>
            <a:endParaRPr kumimoji="1" lang="en-US" altLang="ja-JP" dirty="0"/>
          </a:p>
          <a:p>
            <a:pPr lvl="1"/>
            <a:r>
              <a:rPr kumimoji="1" lang="ja-JP" altLang="en-US" dirty="0"/>
              <a:t>これらのプロセスは一方方向ではなく、行ったり来たりするのが常。詳しくはゼミの中で！</a:t>
            </a:r>
            <a:endParaRPr kumimoji="1" lang="en-US" altLang="ja-JP" dirty="0"/>
          </a:p>
          <a:p>
            <a:pPr lvl="1"/>
            <a:endParaRPr lang="en-US" altLang="ja-JP" dirty="0"/>
          </a:p>
          <a:p>
            <a:r>
              <a:rPr kumimoji="1" lang="en-US" altLang="ja-JP" dirty="0"/>
              <a:t>Step 5: </a:t>
            </a:r>
            <a:r>
              <a:rPr kumimoji="1" lang="ja-JP" altLang="en-US" dirty="0"/>
              <a:t>自分の論文を執筆し、プレゼンテーションする。</a:t>
            </a:r>
            <a:endParaRPr kumimoji="1" lang="en-US" altLang="ja-JP" dirty="0"/>
          </a:p>
          <a:p>
            <a:pPr lvl="1"/>
            <a:r>
              <a:rPr lang="ja-JP" altLang="en-US" dirty="0"/>
              <a:t>アウトプットがないと話が始まらない！！</a:t>
            </a:r>
            <a:endParaRPr lang="en-US" altLang="ja-JP" dirty="0"/>
          </a:p>
          <a:p>
            <a:pPr lvl="1"/>
            <a:r>
              <a:rPr kumimoji="1" lang="ja-JP" altLang="en-US" dirty="0"/>
              <a:t>「０」から「１」を作るのは大変！できたらえらい！</a:t>
            </a:r>
            <a:endParaRPr kumimoji="1" lang="en-US" altLang="ja-JP" dirty="0"/>
          </a:p>
          <a:p>
            <a:endParaRPr kumimoji="1" lang="en-US" altLang="ja-JP" dirty="0"/>
          </a:p>
          <a:p>
            <a:r>
              <a:rPr kumimoji="1" lang="ja-JP" altLang="en-US" dirty="0"/>
              <a:t>ポイント：</a:t>
            </a:r>
            <a:r>
              <a:rPr kumimoji="1" lang="en-US" altLang="ja-JP" dirty="0"/>
              <a:t>Step 4</a:t>
            </a:r>
            <a:r>
              <a:rPr kumimoji="1" lang="ja-JP" altLang="en-US" dirty="0"/>
              <a:t>は</a:t>
            </a:r>
            <a:r>
              <a:rPr kumimoji="1" lang="en-US" altLang="ja-JP" dirty="0"/>
              <a:t>Step 2(</a:t>
            </a:r>
            <a:r>
              <a:rPr kumimoji="1" lang="ja-JP" altLang="en-US" dirty="0"/>
              <a:t>論文理解</a:t>
            </a:r>
            <a:r>
              <a:rPr kumimoji="1" lang="en-US" altLang="ja-JP" dirty="0"/>
              <a:t>)</a:t>
            </a:r>
            <a:r>
              <a:rPr kumimoji="1" lang="ja-JP" altLang="en-US" dirty="0"/>
              <a:t>と、</a:t>
            </a:r>
            <a:r>
              <a:rPr kumimoji="1" lang="en-US" altLang="ja-JP" dirty="0"/>
              <a:t>Step 5</a:t>
            </a:r>
            <a:r>
              <a:rPr kumimoji="1" lang="ja-JP" altLang="en-US" dirty="0"/>
              <a:t>は</a:t>
            </a:r>
            <a:r>
              <a:rPr kumimoji="1" lang="en-US" altLang="ja-JP" dirty="0"/>
              <a:t>Step 3(</a:t>
            </a:r>
            <a:r>
              <a:rPr kumimoji="1" lang="ja-JP" altLang="en-US" dirty="0"/>
              <a:t>プレゼンテーション</a:t>
            </a:r>
            <a:r>
              <a:rPr kumimoji="1" lang="en-US" altLang="ja-JP" dirty="0"/>
              <a:t>)</a:t>
            </a:r>
            <a:r>
              <a:rPr kumimoji="1" lang="ja-JP" altLang="en-US" dirty="0"/>
              <a:t>とパラレル。「生産」を意識しながら、「消費」を行うのが重要。</a:t>
            </a:r>
            <a:endParaRPr kumimoji="1" lang="en-US" altLang="ja-JP" dirty="0"/>
          </a:p>
          <a:p>
            <a:pPr lvl="1"/>
            <a:endParaRPr kumimoji="1" lang="en-US" altLang="ja-JP" dirty="0"/>
          </a:p>
        </p:txBody>
      </p:sp>
      <p:sp>
        <p:nvSpPr>
          <p:cNvPr id="5" name="スライド番号プレースホルダー 4">
            <a:extLst>
              <a:ext uri="{FF2B5EF4-FFF2-40B4-BE49-F238E27FC236}">
                <a16:creationId xmlns:a16="http://schemas.microsoft.com/office/drawing/2014/main" id="{9A84C553-3DE2-0A8C-2DE3-386E36BF80AB}"/>
              </a:ext>
            </a:extLst>
          </p:cNvPr>
          <p:cNvSpPr>
            <a:spLocks noGrp="1"/>
          </p:cNvSpPr>
          <p:nvPr>
            <p:ph type="sldNum" sz="quarter" idx="12"/>
          </p:nvPr>
        </p:nvSpPr>
        <p:spPr/>
        <p:txBody>
          <a:bodyPr/>
          <a:lstStyle/>
          <a:p>
            <a:fld id="{03F6D5C9-EB57-4700-87A9-B19E8C329DFD}" type="slidenum">
              <a:rPr lang="ja-JP" altLang="en-US" smtClean="0"/>
              <a:pPr/>
              <a:t>25</a:t>
            </a:fld>
            <a:r>
              <a:rPr lang="en-US" altLang="ja-JP"/>
              <a:t>/29</a:t>
            </a:r>
            <a:endParaRPr kumimoji="1" lang="ja-JP" altLang="en-US" dirty="0"/>
          </a:p>
        </p:txBody>
      </p:sp>
    </p:spTree>
    <p:extLst>
      <p:ext uri="{BB962C8B-B14F-4D97-AF65-F5344CB8AC3E}">
        <p14:creationId xmlns:p14="http://schemas.microsoft.com/office/powerpoint/2010/main" val="1041608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7D1F3E-F2A7-CE3C-FC1E-31EF1A12B172}"/>
              </a:ext>
            </a:extLst>
          </p:cNvPr>
          <p:cNvSpPr>
            <a:spLocks noGrp="1"/>
          </p:cNvSpPr>
          <p:nvPr>
            <p:ph type="title"/>
          </p:nvPr>
        </p:nvSpPr>
        <p:spPr/>
        <p:txBody>
          <a:bodyPr/>
          <a:lstStyle/>
          <a:p>
            <a:r>
              <a:rPr kumimoji="1" lang="ja-JP" altLang="en-US" dirty="0"/>
              <a:t>実証研究に使えそうなデータの例</a:t>
            </a:r>
          </a:p>
        </p:txBody>
      </p:sp>
      <p:sp>
        <p:nvSpPr>
          <p:cNvPr id="3" name="コンテンツ プレースホルダー 2">
            <a:extLst>
              <a:ext uri="{FF2B5EF4-FFF2-40B4-BE49-F238E27FC236}">
                <a16:creationId xmlns:a16="http://schemas.microsoft.com/office/drawing/2014/main" id="{F9DBFDF4-F0B4-E7DA-B34C-35D84A1E49B1}"/>
              </a:ext>
            </a:extLst>
          </p:cNvPr>
          <p:cNvSpPr>
            <a:spLocks noGrp="1"/>
          </p:cNvSpPr>
          <p:nvPr>
            <p:ph idx="1"/>
          </p:nvPr>
        </p:nvSpPr>
        <p:spPr/>
        <p:txBody>
          <a:bodyPr/>
          <a:lstStyle/>
          <a:p>
            <a:r>
              <a:rPr lang="ja-JP" altLang="en-US" dirty="0"/>
              <a:t>紹介するデータはあくまで一例です。</a:t>
            </a:r>
            <a:endParaRPr lang="en-US" altLang="ja-JP" dirty="0"/>
          </a:p>
          <a:p>
            <a:r>
              <a:rPr lang="ja-JP" altLang="en-US" dirty="0"/>
              <a:t>皆さん自身で面白いデータを見つけ出してくることを期待します。</a:t>
            </a:r>
            <a:endParaRPr lang="en-US" altLang="ja-JP" dirty="0"/>
          </a:p>
          <a:p>
            <a:endParaRPr kumimoji="1" lang="en-US" altLang="ja-JP" dirty="0"/>
          </a:p>
          <a:p>
            <a:r>
              <a:rPr lang="ja-JP" altLang="en-US" dirty="0"/>
              <a:t>データの例：</a:t>
            </a:r>
            <a:endParaRPr lang="en-US" altLang="ja-JP" dirty="0"/>
          </a:p>
          <a:p>
            <a:pPr lvl="1">
              <a:buFont typeface="+mj-lt"/>
              <a:buAutoNum type="arabicPeriod"/>
            </a:pPr>
            <a:r>
              <a:rPr kumimoji="1" lang="ja-JP" altLang="en-US" dirty="0"/>
              <a:t>みずほ銀行の口座・クレジットカードデータ</a:t>
            </a:r>
            <a:endParaRPr kumimoji="1" lang="en-US" altLang="ja-JP" dirty="0"/>
          </a:p>
          <a:p>
            <a:pPr lvl="1">
              <a:buFont typeface="+mj-lt"/>
              <a:buAutoNum type="arabicPeriod"/>
            </a:pPr>
            <a:r>
              <a:rPr lang="en-US" altLang="ja-JP" dirty="0"/>
              <a:t>NTT Docomo</a:t>
            </a:r>
            <a:r>
              <a:rPr lang="ja-JP" altLang="en-US" dirty="0"/>
              <a:t>のモバイル空間統計</a:t>
            </a:r>
            <a:endParaRPr lang="en-US" altLang="ja-JP" dirty="0"/>
          </a:p>
          <a:p>
            <a:pPr lvl="1">
              <a:buFont typeface="+mj-lt"/>
              <a:buAutoNum type="arabicPeriod"/>
            </a:pPr>
            <a:r>
              <a:rPr kumimoji="1" lang="ja-JP" altLang="en-US" dirty="0"/>
              <a:t>情報学研究データリポジトリ</a:t>
            </a:r>
            <a:endParaRPr kumimoji="1" lang="en-US" altLang="ja-JP" dirty="0"/>
          </a:p>
          <a:p>
            <a:pPr lvl="1">
              <a:buFont typeface="+mj-lt"/>
              <a:buAutoNum type="arabicPeriod"/>
            </a:pPr>
            <a:r>
              <a:rPr lang="en-US" altLang="ja-JP" dirty="0"/>
              <a:t>Data for EBPM (</a:t>
            </a:r>
            <a:r>
              <a:rPr lang="ja-JP" altLang="en-US" dirty="0"/>
              <a:t>阪大国際公共政策</a:t>
            </a:r>
            <a:r>
              <a:rPr lang="en-US" altLang="ja-JP" dirty="0"/>
              <a:t>)</a:t>
            </a:r>
            <a:endParaRPr kumimoji="1" lang="en-US" altLang="ja-JP" dirty="0"/>
          </a:p>
          <a:p>
            <a:pPr lvl="1"/>
            <a:endParaRPr kumimoji="1" lang="ja-JP" altLang="en-US" dirty="0"/>
          </a:p>
        </p:txBody>
      </p:sp>
      <p:sp>
        <p:nvSpPr>
          <p:cNvPr id="5" name="スライド番号プレースホルダー 4">
            <a:extLst>
              <a:ext uri="{FF2B5EF4-FFF2-40B4-BE49-F238E27FC236}">
                <a16:creationId xmlns:a16="http://schemas.microsoft.com/office/drawing/2014/main" id="{F32DF9A5-C209-06A4-D330-6657D6090991}"/>
              </a:ext>
            </a:extLst>
          </p:cNvPr>
          <p:cNvSpPr>
            <a:spLocks noGrp="1"/>
          </p:cNvSpPr>
          <p:nvPr>
            <p:ph type="sldNum" sz="quarter" idx="12"/>
          </p:nvPr>
        </p:nvSpPr>
        <p:spPr/>
        <p:txBody>
          <a:bodyPr/>
          <a:lstStyle/>
          <a:p>
            <a:fld id="{03F6D5C9-EB57-4700-87A9-B19E8C329DFD}" type="slidenum">
              <a:rPr lang="ja-JP" altLang="en-US" smtClean="0"/>
              <a:pPr/>
              <a:t>26</a:t>
            </a:fld>
            <a:r>
              <a:rPr lang="en-US" altLang="ja-JP"/>
              <a:t>/29</a:t>
            </a:r>
            <a:endParaRPr kumimoji="1" lang="ja-JP" altLang="en-US" dirty="0"/>
          </a:p>
        </p:txBody>
      </p:sp>
    </p:spTree>
    <p:extLst>
      <p:ext uri="{BB962C8B-B14F-4D97-AF65-F5344CB8AC3E}">
        <p14:creationId xmlns:p14="http://schemas.microsoft.com/office/powerpoint/2010/main" val="32163721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0F7C934-9B8F-0A2F-8EEB-FD5744AB2CE6}"/>
              </a:ext>
            </a:extLst>
          </p:cNvPr>
          <p:cNvSpPr>
            <a:spLocks noGrp="1"/>
          </p:cNvSpPr>
          <p:nvPr>
            <p:ph type="title"/>
          </p:nvPr>
        </p:nvSpPr>
        <p:spPr/>
        <p:txBody>
          <a:bodyPr/>
          <a:lstStyle/>
          <a:p>
            <a:r>
              <a:rPr kumimoji="1" lang="ja-JP" altLang="en-US" dirty="0"/>
              <a:t>みずほ銀行の口座情報・クレジットカードデータ</a:t>
            </a:r>
          </a:p>
        </p:txBody>
      </p:sp>
      <p:sp>
        <p:nvSpPr>
          <p:cNvPr id="3" name="コンテンツ プレースホルダー 2">
            <a:extLst>
              <a:ext uri="{FF2B5EF4-FFF2-40B4-BE49-F238E27FC236}">
                <a16:creationId xmlns:a16="http://schemas.microsoft.com/office/drawing/2014/main" id="{06B3F9DB-D17A-A965-3000-126E16A8A4F8}"/>
              </a:ext>
            </a:extLst>
          </p:cNvPr>
          <p:cNvSpPr>
            <a:spLocks noGrp="1"/>
          </p:cNvSpPr>
          <p:nvPr>
            <p:ph idx="1"/>
          </p:nvPr>
        </p:nvSpPr>
        <p:spPr/>
        <p:txBody>
          <a:bodyPr/>
          <a:lstStyle/>
          <a:p>
            <a:r>
              <a:rPr lang="ja-JP" altLang="en-US" dirty="0"/>
              <a:t>みずほ銀行と早稲田大学の学術協定により、学術研究目的で利用可能となったデータ。</a:t>
            </a:r>
            <a:endParaRPr lang="en-US" altLang="ja-JP" dirty="0"/>
          </a:p>
          <a:p>
            <a:r>
              <a:rPr lang="ja-JP" altLang="en-US" dirty="0"/>
              <a:t>銀行口座の取引、クレジットカードの取引、</a:t>
            </a:r>
            <a:r>
              <a:rPr lang="en-US" altLang="ja-JP" dirty="0"/>
              <a:t>ATM</a:t>
            </a:r>
            <a:r>
              <a:rPr lang="ja-JP" altLang="en-US" dirty="0"/>
              <a:t>の取引などなど。</a:t>
            </a:r>
            <a:endParaRPr lang="en-US" altLang="ja-JP" dirty="0"/>
          </a:p>
          <a:p>
            <a:r>
              <a:rPr kumimoji="1" lang="ja-JP" altLang="en-US" dirty="0"/>
              <a:t>研究例：</a:t>
            </a:r>
            <a:r>
              <a:rPr kumimoji="1" lang="en-US" altLang="ja-JP" dirty="0"/>
              <a:t>2020</a:t>
            </a:r>
            <a:r>
              <a:rPr kumimoji="1" lang="ja-JP" altLang="en-US" dirty="0"/>
              <a:t>年特別定額給付金の消費換気効果の推定</a:t>
            </a:r>
            <a:endParaRPr kumimoji="1" lang="en-US" altLang="ja-JP" dirty="0"/>
          </a:p>
          <a:p>
            <a:pPr lvl="1"/>
            <a:r>
              <a:rPr lang="ja-JP" altLang="en-US" dirty="0"/>
              <a:t>私、久保田</a:t>
            </a:r>
            <a:r>
              <a:rPr lang="ja-JP" altLang="en-US"/>
              <a:t>先生（現東北大）</a:t>
            </a:r>
            <a:r>
              <a:rPr lang="ja-JP" altLang="en-US" dirty="0"/>
              <a:t>、大西先生（教育）の共同研究</a:t>
            </a:r>
            <a:endParaRPr lang="en-US" altLang="ja-JP" dirty="0"/>
          </a:p>
          <a:p>
            <a:pPr lvl="1"/>
            <a:r>
              <a:rPr kumimoji="1" lang="ja-JP" altLang="en-US" dirty="0"/>
              <a:t>週刊東洋経済「一律</a:t>
            </a:r>
            <a:r>
              <a:rPr kumimoji="1" lang="en-US" altLang="ja-JP" dirty="0"/>
              <a:t>10</a:t>
            </a:r>
            <a:r>
              <a:rPr kumimoji="1" lang="ja-JP" altLang="en-US" dirty="0"/>
              <a:t>万円の給付金で</a:t>
            </a:r>
            <a:endParaRPr kumimoji="1" lang="en-US" altLang="ja-JP" dirty="0"/>
          </a:p>
          <a:p>
            <a:pPr lvl="1"/>
            <a:r>
              <a:rPr kumimoji="1" lang="ja-JP" altLang="en-US" dirty="0"/>
              <a:t>家計消費は増えたのか」</a:t>
            </a:r>
            <a:endParaRPr kumimoji="1" lang="en-US" altLang="ja-JP" dirty="0"/>
          </a:p>
          <a:p>
            <a:pPr lvl="1"/>
            <a:r>
              <a:rPr kumimoji="1" lang="en-US" altLang="ja-JP" dirty="0"/>
              <a:t> </a:t>
            </a:r>
            <a:r>
              <a:rPr kumimoji="1" lang="en-US" altLang="ja-JP" dirty="0">
                <a:hlinkClick r:id="rId2"/>
              </a:rPr>
              <a:t>https://toyokeizai.net/articles/-/573620</a:t>
            </a:r>
            <a:endParaRPr kumimoji="1" lang="en-US" altLang="ja-JP" dirty="0"/>
          </a:p>
        </p:txBody>
      </p:sp>
      <p:pic>
        <p:nvPicPr>
          <p:cNvPr id="6" name="図 5">
            <a:extLst>
              <a:ext uri="{FF2B5EF4-FFF2-40B4-BE49-F238E27FC236}">
                <a16:creationId xmlns:a16="http://schemas.microsoft.com/office/drawing/2014/main" id="{B6E1D794-8346-513F-032F-D71EACFE9BA9}"/>
              </a:ext>
            </a:extLst>
          </p:cNvPr>
          <p:cNvPicPr>
            <a:picLocks noChangeAspect="1"/>
          </p:cNvPicPr>
          <p:nvPr/>
        </p:nvPicPr>
        <p:blipFill>
          <a:blip r:embed="rId3"/>
          <a:stretch>
            <a:fillRect/>
          </a:stretch>
        </p:blipFill>
        <p:spPr>
          <a:xfrm>
            <a:off x="5794624" y="2902693"/>
            <a:ext cx="5404207" cy="3725846"/>
          </a:xfrm>
          <a:prstGeom prst="rect">
            <a:avLst/>
          </a:prstGeom>
        </p:spPr>
      </p:pic>
      <p:sp>
        <p:nvSpPr>
          <p:cNvPr id="5" name="スライド番号プレースホルダー 4">
            <a:extLst>
              <a:ext uri="{FF2B5EF4-FFF2-40B4-BE49-F238E27FC236}">
                <a16:creationId xmlns:a16="http://schemas.microsoft.com/office/drawing/2014/main" id="{5B309A73-85F2-77B3-9686-082BA3E894C3}"/>
              </a:ext>
            </a:extLst>
          </p:cNvPr>
          <p:cNvSpPr>
            <a:spLocks noGrp="1"/>
          </p:cNvSpPr>
          <p:nvPr>
            <p:ph type="sldNum" sz="quarter" idx="12"/>
          </p:nvPr>
        </p:nvSpPr>
        <p:spPr/>
        <p:txBody>
          <a:bodyPr/>
          <a:lstStyle/>
          <a:p>
            <a:fld id="{03F6D5C9-EB57-4700-87A9-B19E8C329DFD}" type="slidenum">
              <a:rPr lang="ja-JP" altLang="en-US" smtClean="0"/>
              <a:pPr/>
              <a:t>27</a:t>
            </a:fld>
            <a:r>
              <a:rPr lang="en-US" altLang="ja-JP"/>
              <a:t>/29</a:t>
            </a:r>
            <a:endParaRPr kumimoji="1" lang="ja-JP" altLang="en-US" dirty="0"/>
          </a:p>
        </p:txBody>
      </p:sp>
    </p:spTree>
    <p:extLst>
      <p:ext uri="{BB962C8B-B14F-4D97-AF65-F5344CB8AC3E}">
        <p14:creationId xmlns:p14="http://schemas.microsoft.com/office/powerpoint/2010/main" val="2268517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6D84E73-25FA-5F37-1489-A5363988C630}"/>
              </a:ext>
            </a:extLst>
          </p:cNvPr>
          <p:cNvSpPr>
            <a:spLocks noGrp="1"/>
          </p:cNvSpPr>
          <p:nvPr>
            <p:ph type="title"/>
          </p:nvPr>
        </p:nvSpPr>
        <p:spPr/>
        <p:txBody>
          <a:bodyPr>
            <a:normAutofit/>
          </a:bodyPr>
          <a:lstStyle/>
          <a:p>
            <a:r>
              <a:rPr lang="en-US" altLang="ja-JP" dirty="0"/>
              <a:t>NTT Docomo</a:t>
            </a:r>
            <a:r>
              <a:rPr lang="ja-JP" altLang="en-US" dirty="0"/>
              <a:t>のモバイル空間統計</a:t>
            </a:r>
            <a:endParaRPr kumimoji="1" lang="ja-JP" altLang="en-US" dirty="0"/>
          </a:p>
        </p:txBody>
      </p:sp>
      <p:sp>
        <p:nvSpPr>
          <p:cNvPr id="3" name="コンテンツ プレースホルダー 2">
            <a:extLst>
              <a:ext uri="{FF2B5EF4-FFF2-40B4-BE49-F238E27FC236}">
                <a16:creationId xmlns:a16="http://schemas.microsoft.com/office/drawing/2014/main" id="{025131AF-0906-049D-FB37-61A8221DD2DD}"/>
              </a:ext>
            </a:extLst>
          </p:cNvPr>
          <p:cNvSpPr>
            <a:spLocks noGrp="1"/>
          </p:cNvSpPr>
          <p:nvPr>
            <p:ph idx="1"/>
          </p:nvPr>
        </p:nvSpPr>
        <p:spPr/>
        <p:txBody>
          <a:bodyPr/>
          <a:lstStyle/>
          <a:p>
            <a:r>
              <a:rPr kumimoji="1" lang="ja-JP" altLang="en-US" dirty="0"/>
              <a:t>いわゆる「人流データ」。リンク：</a:t>
            </a:r>
            <a:r>
              <a:rPr kumimoji="1" lang="en-US" altLang="ja-JP" dirty="0">
                <a:hlinkClick r:id="rId2"/>
              </a:rPr>
              <a:t>https://mobaku.jp/</a:t>
            </a:r>
            <a:endParaRPr kumimoji="1" lang="en-US" altLang="ja-JP" dirty="0"/>
          </a:p>
          <a:p>
            <a:r>
              <a:rPr kumimoji="1" lang="ja-JP" altLang="en-US" dirty="0"/>
              <a:t>携帯電話の位置情報にもとづき、</a:t>
            </a:r>
            <a:r>
              <a:rPr lang="en-US" altLang="ja-JP" dirty="0"/>
              <a:t>500m</a:t>
            </a:r>
            <a:r>
              <a:rPr lang="ja-JP" altLang="en-US" dirty="0"/>
              <a:t>四方のエリアに各時間に何人滞在するかを推定</a:t>
            </a:r>
            <a:endParaRPr lang="en-US" altLang="ja-JP" dirty="0"/>
          </a:p>
          <a:p>
            <a:r>
              <a:rPr kumimoji="1" lang="ja-JP" altLang="en-US" dirty="0"/>
              <a:t>片山先生・濱野先生たちが「国会の質問主意書提出により、霞が関の残業がどの程度増えるか？」という研究をしています。</a:t>
            </a:r>
            <a:endParaRPr kumimoji="1" lang="en-US" altLang="ja-JP" dirty="0"/>
          </a:p>
          <a:p>
            <a:pPr lvl="1"/>
            <a:r>
              <a:rPr lang="ja-JP" altLang="en-US" dirty="0"/>
              <a:t>リンク：</a:t>
            </a:r>
            <a:r>
              <a:rPr lang="en-US" altLang="ja-JP" dirty="0">
                <a:hlinkClick r:id="rId3"/>
              </a:rPr>
              <a:t>https://www.waseda.jp/fpse/winpec/assets/uploads/2022/03/E2125_version.pdf</a:t>
            </a:r>
            <a:r>
              <a:rPr lang="ja-JP" altLang="en-US" dirty="0"/>
              <a:t>　</a:t>
            </a:r>
            <a:endParaRPr kumimoji="1" lang="ja-JP" altLang="en-US" dirty="0"/>
          </a:p>
        </p:txBody>
      </p:sp>
      <p:pic>
        <p:nvPicPr>
          <p:cNvPr id="6" name="図 5">
            <a:extLst>
              <a:ext uri="{FF2B5EF4-FFF2-40B4-BE49-F238E27FC236}">
                <a16:creationId xmlns:a16="http://schemas.microsoft.com/office/drawing/2014/main" id="{5378B1D6-7D7D-5012-C651-EE6EB2FF1FDF}"/>
              </a:ext>
            </a:extLst>
          </p:cNvPr>
          <p:cNvPicPr>
            <a:picLocks noChangeAspect="1"/>
          </p:cNvPicPr>
          <p:nvPr/>
        </p:nvPicPr>
        <p:blipFill>
          <a:blip r:embed="rId4"/>
          <a:stretch>
            <a:fillRect/>
          </a:stretch>
        </p:blipFill>
        <p:spPr>
          <a:xfrm>
            <a:off x="3460954" y="3339028"/>
            <a:ext cx="5024689" cy="3457355"/>
          </a:xfrm>
          <a:prstGeom prst="rect">
            <a:avLst/>
          </a:prstGeom>
        </p:spPr>
      </p:pic>
      <p:sp>
        <p:nvSpPr>
          <p:cNvPr id="5" name="スライド番号プレースホルダー 4">
            <a:extLst>
              <a:ext uri="{FF2B5EF4-FFF2-40B4-BE49-F238E27FC236}">
                <a16:creationId xmlns:a16="http://schemas.microsoft.com/office/drawing/2014/main" id="{69CFA911-4A2F-5AD6-5ABE-8409DFF32C57}"/>
              </a:ext>
            </a:extLst>
          </p:cNvPr>
          <p:cNvSpPr>
            <a:spLocks noGrp="1"/>
          </p:cNvSpPr>
          <p:nvPr>
            <p:ph type="sldNum" sz="quarter" idx="12"/>
          </p:nvPr>
        </p:nvSpPr>
        <p:spPr/>
        <p:txBody>
          <a:bodyPr/>
          <a:lstStyle/>
          <a:p>
            <a:fld id="{03F6D5C9-EB57-4700-87A9-B19E8C329DFD}" type="slidenum">
              <a:rPr lang="ja-JP" altLang="en-US" smtClean="0"/>
              <a:pPr/>
              <a:t>28</a:t>
            </a:fld>
            <a:r>
              <a:rPr lang="en-US" altLang="ja-JP"/>
              <a:t>/29</a:t>
            </a:r>
            <a:endParaRPr kumimoji="1" lang="ja-JP" altLang="en-US" dirty="0"/>
          </a:p>
        </p:txBody>
      </p:sp>
    </p:spTree>
    <p:extLst>
      <p:ext uri="{BB962C8B-B14F-4D97-AF65-F5344CB8AC3E}">
        <p14:creationId xmlns:p14="http://schemas.microsoft.com/office/powerpoint/2010/main" val="24181817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B4C1D6B-0DBB-6B91-8C30-8A59CBC2FD8D}"/>
              </a:ext>
            </a:extLst>
          </p:cNvPr>
          <p:cNvSpPr>
            <a:spLocks noGrp="1"/>
          </p:cNvSpPr>
          <p:nvPr>
            <p:ph type="title"/>
          </p:nvPr>
        </p:nvSpPr>
        <p:spPr/>
        <p:txBody>
          <a:bodyPr>
            <a:normAutofit/>
          </a:bodyPr>
          <a:lstStyle/>
          <a:p>
            <a:r>
              <a:rPr kumimoji="1" lang="ja-JP" altLang="en-US" dirty="0"/>
              <a:t>情報学研究データリポジトリ</a:t>
            </a:r>
          </a:p>
        </p:txBody>
      </p:sp>
      <p:sp>
        <p:nvSpPr>
          <p:cNvPr id="3" name="コンテンツ プレースホルダー 2">
            <a:extLst>
              <a:ext uri="{FF2B5EF4-FFF2-40B4-BE49-F238E27FC236}">
                <a16:creationId xmlns:a16="http://schemas.microsoft.com/office/drawing/2014/main" id="{3C48599B-E708-1E99-324E-EF41E3E01FD6}"/>
              </a:ext>
            </a:extLst>
          </p:cNvPr>
          <p:cNvSpPr>
            <a:spLocks noGrp="1"/>
          </p:cNvSpPr>
          <p:nvPr>
            <p:ph idx="1"/>
          </p:nvPr>
        </p:nvSpPr>
        <p:spPr/>
        <p:txBody>
          <a:bodyPr/>
          <a:lstStyle/>
          <a:p>
            <a:r>
              <a:rPr kumimoji="1" lang="ja-JP" altLang="en-US" dirty="0"/>
              <a:t>国立情報学研究所が運営する、民間企業から提供されたデータセットの共同利用事業</a:t>
            </a:r>
            <a:endParaRPr kumimoji="1" lang="en-US" altLang="ja-JP" dirty="0"/>
          </a:p>
          <a:p>
            <a:r>
              <a:rPr kumimoji="1" lang="ja-JP" altLang="en-US" dirty="0"/>
              <a:t>リンク：</a:t>
            </a:r>
            <a:r>
              <a:rPr kumimoji="1" lang="en-US" altLang="ja-JP" dirty="0">
                <a:hlinkClick r:id="rId2"/>
              </a:rPr>
              <a:t>https://www.nii.ac.jp/dsc/idr/</a:t>
            </a:r>
            <a:r>
              <a:rPr kumimoji="1" lang="ja-JP" altLang="en-US" dirty="0"/>
              <a:t>　</a:t>
            </a:r>
            <a:endParaRPr kumimoji="1" lang="en-US" altLang="ja-JP" dirty="0"/>
          </a:p>
          <a:p>
            <a:r>
              <a:rPr kumimoji="1" lang="ja-JP" altLang="en-US" dirty="0"/>
              <a:t>一例</a:t>
            </a:r>
            <a:endParaRPr kumimoji="1" lang="en-US" altLang="ja-JP" dirty="0"/>
          </a:p>
          <a:p>
            <a:pPr lvl="1"/>
            <a:r>
              <a:rPr lang="ja-JP" altLang="en-US" dirty="0"/>
              <a:t>インテージの</a:t>
            </a:r>
            <a:r>
              <a:rPr lang="en-US" altLang="ja-JP" dirty="0"/>
              <a:t>POS</a:t>
            </a:r>
            <a:r>
              <a:rPr lang="ja-JP" altLang="en-US" dirty="0"/>
              <a:t>データ（スーパーマーケットなどの小売販売データ）　</a:t>
            </a:r>
            <a:r>
              <a:rPr lang="en-US" altLang="ja-JP" dirty="0">
                <a:hlinkClick r:id="rId3"/>
              </a:rPr>
              <a:t>https://www.nii.ac.jp/dsc/idr/intage/</a:t>
            </a:r>
            <a:endParaRPr lang="en-US" altLang="ja-JP" dirty="0"/>
          </a:p>
          <a:p>
            <a:pPr lvl="1"/>
            <a:r>
              <a:rPr kumimoji="1" lang="ja-JP" altLang="en-US" dirty="0"/>
              <a:t>アットホームの不動産データ </a:t>
            </a:r>
            <a:r>
              <a:rPr kumimoji="1" lang="en-US" altLang="ja-JP" dirty="0">
                <a:hlinkClick r:id="rId4"/>
              </a:rPr>
              <a:t>https://www.nii.ac.jp/dsc/idr/athome/</a:t>
            </a:r>
            <a:r>
              <a:rPr kumimoji="1" lang="ja-JP" altLang="en-US" dirty="0"/>
              <a:t>　</a:t>
            </a:r>
            <a:endParaRPr kumimoji="1" lang="en-US" altLang="ja-JP" dirty="0"/>
          </a:p>
          <a:p>
            <a:pPr lvl="1"/>
            <a:r>
              <a:rPr lang="ja-JP" altLang="en-US" dirty="0"/>
              <a:t>その他たくさん！！</a:t>
            </a:r>
            <a:endParaRPr kumimoji="1" lang="ja-JP" altLang="en-US" dirty="0"/>
          </a:p>
        </p:txBody>
      </p:sp>
      <p:pic>
        <p:nvPicPr>
          <p:cNvPr id="6" name="図 5">
            <a:extLst>
              <a:ext uri="{FF2B5EF4-FFF2-40B4-BE49-F238E27FC236}">
                <a16:creationId xmlns:a16="http://schemas.microsoft.com/office/drawing/2014/main" id="{3A95663B-279B-2894-BE76-A42793101C3E}"/>
              </a:ext>
            </a:extLst>
          </p:cNvPr>
          <p:cNvPicPr>
            <a:picLocks noChangeAspect="1"/>
          </p:cNvPicPr>
          <p:nvPr/>
        </p:nvPicPr>
        <p:blipFill>
          <a:blip r:embed="rId5"/>
          <a:stretch>
            <a:fillRect/>
          </a:stretch>
        </p:blipFill>
        <p:spPr>
          <a:xfrm>
            <a:off x="469310" y="4274048"/>
            <a:ext cx="11253380" cy="1470665"/>
          </a:xfrm>
          <a:prstGeom prst="rect">
            <a:avLst/>
          </a:prstGeom>
        </p:spPr>
      </p:pic>
      <p:sp>
        <p:nvSpPr>
          <p:cNvPr id="5" name="スライド番号プレースホルダー 4">
            <a:extLst>
              <a:ext uri="{FF2B5EF4-FFF2-40B4-BE49-F238E27FC236}">
                <a16:creationId xmlns:a16="http://schemas.microsoft.com/office/drawing/2014/main" id="{F77F7A99-17B2-0391-0963-FFF44C8D4691}"/>
              </a:ext>
            </a:extLst>
          </p:cNvPr>
          <p:cNvSpPr>
            <a:spLocks noGrp="1"/>
          </p:cNvSpPr>
          <p:nvPr>
            <p:ph type="sldNum" sz="quarter" idx="12"/>
          </p:nvPr>
        </p:nvSpPr>
        <p:spPr/>
        <p:txBody>
          <a:bodyPr/>
          <a:lstStyle/>
          <a:p>
            <a:fld id="{03F6D5C9-EB57-4700-87A9-B19E8C329DFD}" type="slidenum">
              <a:rPr lang="ja-JP" altLang="en-US" smtClean="0"/>
              <a:pPr/>
              <a:t>29</a:t>
            </a:fld>
            <a:r>
              <a:rPr lang="en-US" altLang="ja-JP"/>
              <a:t>/29</a:t>
            </a:r>
            <a:endParaRPr kumimoji="1" lang="ja-JP" altLang="en-US" dirty="0"/>
          </a:p>
        </p:txBody>
      </p:sp>
    </p:spTree>
    <p:extLst>
      <p:ext uri="{BB962C8B-B14F-4D97-AF65-F5344CB8AC3E}">
        <p14:creationId xmlns:p14="http://schemas.microsoft.com/office/powerpoint/2010/main" val="28564556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B8802F6-FF2F-9B4C-3D75-2801336E6137}"/>
              </a:ext>
            </a:extLst>
          </p:cNvPr>
          <p:cNvSpPr>
            <a:spLocks noGrp="1"/>
          </p:cNvSpPr>
          <p:nvPr>
            <p:ph type="title"/>
          </p:nvPr>
        </p:nvSpPr>
        <p:spPr/>
        <p:txBody>
          <a:bodyPr/>
          <a:lstStyle/>
          <a:p>
            <a:r>
              <a:rPr kumimoji="1" lang="ja-JP" altLang="en-US" dirty="0"/>
              <a:t>はじめに</a:t>
            </a:r>
          </a:p>
        </p:txBody>
      </p:sp>
      <p:sp>
        <p:nvSpPr>
          <p:cNvPr id="3" name="コンテンツ プレースホルダー 2">
            <a:extLst>
              <a:ext uri="{FF2B5EF4-FFF2-40B4-BE49-F238E27FC236}">
                <a16:creationId xmlns:a16="http://schemas.microsoft.com/office/drawing/2014/main" id="{9537F668-3AF0-8E2B-D72E-ECB3C1FA7F2D}"/>
              </a:ext>
            </a:extLst>
          </p:cNvPr>
          <p:cNvSpPr>
            <a:spLocks noGrp="1"/>
          </p:cNvSpPr>
          <p:nvPr>
            <p:ph idx="1"/>
          </p:nvPr>
        </p:nvSpPr>
        <p:spPr/>
        <p:txBody>
          <a:bodyPr/>
          <a:lstStyle/>
          <a:p>
            <a:r>
              <a:rPr kumimoji="1" lang="ja-JP" altLang="en-US" dirty="0"/>
              <a:t>ゼミの応募に際しては、以下の文章についても必ず目を通すようお願いします。特に、参加に際しての科目履修要件、そして選考課題について詳しく書いてあります。</a:t>
            </a:r>
            <a:endParaRPr kumimoji="1" lang="en-US" altLang="ja-JP" dirty="0"/>
          </a:p>
          <a:p>
            <a:pPr lvl="1"/>
            <a:r>
              <a:rPr kumimoji="1" lang="ja-JP" altLang="en-US"/>
              <a:t>リンク：</a:t>
            </a:r>
            <a:r>
              <a:rPr kumimoji="1" lang="en" altLang="ja-JP" dirty="0"/>
              <a:t> </a:t>
            </a:r>
            <a:r>
              <a:rPr kumimoji="1" lang="en" altLang="ja-JP" dirty="0">
                <a:hlinkClick r:id="rId2"/>
              </a:rPr>
              <a:t>https://</a:t>
            </a:r>
            <a:r>
              <a:rPr kumimoji="1" lang="en" altLang="ja-JP" dirty="0" err="1">
                <a:hlinkClick r:id="rId2"/>
              </a:rPr>
              <a:t>yutatoyama.github.io</a:t>
            </a:r>
            <a:r>
              <a:rPr kumimoji="1" lang="en" altLang="ja-JP" dirty="0">
                <a:hlinkClick r:id="rId2"/>
              </a:rPr>
              <a:t>/teaching/zemi_for_AY2025</a:t>
            </a:r>
            <a:r>
              <a:rPr kumimoji="1" lang="en" altLang="ja-JP" dirty="0"/>
              <a:t> </a:t>
            </a:r>
            <a:r>
              <a:rPr lang="ja-JP" altLang="en-US"/>
              <a:t>　</a:t>
            </a:r>
            <a:endParaRPr lang="en-US" altLang="ja-JP" dirty="0"/>
          </a:p>
          <a:p>
            <a:pPr lvl="1"/>
            <a:endParaRPr lang="en-US" altLang="ja-JP" dirty="0"/>
          </a:p>
          <a:p>
            <a:r>
              <a:rPr lang="ja-JP" altLang="en-US" dirty="0"/>
              <a:t>ゼミに関する質問は以下のメールアドレスまでお気軽にどうぞ。</a:t>
            </a:r>
            <a:endParaRPr lang="en-US" altLang="ja-JP" dirty="0"/>
          </a:p>
          <a:p>
            <a:pPr lvl="1"/>
            <a:r>
              <a:rPr lang="en-US" altLang="ja-JP" dirty="0"/>
              <a:t>E-mail: </a:t>
            </a:r>
            <a:r>
              <a:rPr lang="en-US" altLang="ja-JP" dirty="0">
                <a:hlinkClick r:id="rId3"/>
              </a:rPr>
              <a:t>yuta-toyama@waseda.jp</a:t>
            </a:r>
            <a:r>
              <a:rPr lang="en-US" altLang="ja-JP" dirty="0"/>
              <a:t> </a:t>
            </a:r>
          </a:p>
          <a:p>
            <a:endParaRPr kumimoji="1" lang="ja-JP" altLang="en-US" dirty="0"/>
          </a:p>
        </p:txBody>
      </p:sp>
      <p:sp>
        <p:nvSpPr>
          <p:cNvPr id="5" name="スライド番号プレースホルダー 4">
            <a:extLst>
              <a:ext uri="{FF2B5EF4-FFF2-40B4-BE49-F238E27FC236}">
                <a16:creationId xmlns:a16="http://schemas.microsoft.com/office/drawing/2014/main" id="{65C76628-B15B-81CF-97B3-95A386FBB045}"/>
              </a:ext>
            </a:extLst>
          </p:cNvPr>
          <p:cNvSpPr>
            <a:spLocks noGrp="1"/>
          </p:cNvSpPr>
          <p:nvPr>
            <p:ph type="sldNum" sz="quarter" idx="12"/>
          </p:nvPr>
        </p:nvSpPr>
        <p:spPr/>
        <p:txBody>
          <a:bodyPr/>
          <a:lstStyle/>
          <a:p>
            <a:fld id="{03F6D5C9-EB57-4700-87A9-B19E8C329DFD}" type="slidenum">
              <a:rPr lang="ja-JP" altLang="en-US" smtClean="0"/>
              <a:pPr/>
              <a:t>3</a:t>
            </a:fld>
            <a:r>
              <a:rPr lang="en-US" altLang="ja-JP"/>
              <a:t>/29</a:t>
            </a:r>
            <a:endParaRPr kumimoji="1" lang="ja-JP" altLang="en-US" dirty="0"/>
          </a:p>
        </p:txBody>
      </p:sp>
    </p:spTree>
    <p:extLst>
      <p:ext uri="{BB962C8B-B14F-4D97-AF65-F5344CB8AC3E}">
        <p14:creationId xmlns:p14="http://schemas.microsoft.com/office/powerpoint/2010/main" val="24493391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190F4B3-D6B3-6509-8B6B-0B66B21ADE39}"/>
              </a:ext>
            </a:extLst>
          </p:cNvPr>
          <p:cNvSpPr>
            <a:spLocks noGrp="1"/>
          </p:cNvSpPr>
          <p:nvPr>
            <p:ph type="title"/>
          </p:nvPr>
        </p:nvSpPr>
        <p:spPr/>
        <p:txBody>
          <a:bodyPr/>
          <a:lstStyle/>
          <a:p>
            <a:r>
              <a:rPr kumimoji="1" lang="en-US" altLang="ja-JP" dirty="0"/>
              <a:t>Data for EBPM</a:t>
            </a:r>
            <a:endParaRPr kumimoji="1" lang="ja-JP" altLang="en-US" dirty="0"/>
          </a:p>
        </p:txBody>
      </p:sp>
      <p:sp>
        <p:nvSpPr>
          <p:cNvPr id="3" name="コンテンツ プレースホルダー 2">
            <a:extLst>
              <a:ext uri="{FF2B5EF4-FFF2-40B4-BE49-F238E27FC236}">
                <a16:creationId xmlns:a16="http://schemas.microsoft.com/office/drawing/2014/main" id="{39206B1C-27EE-2838-07A3-BC922D34B582}"/>
              </a:ext>
            </a:extLst>
          </p:cNvPr>
          <p:cNvSpPr>
            <a:spLocks noGrp="1"/>
          </p:cNvSpPr>
          <p:nvPr>
            <p:ph idx="1"/>
          </p:nvPr>
        </p:nvSpPr>
        <p:spPr/>
        <p:txBody>
          <a:bodyPr/>
          <a:lstStyle/>
          <a:p>
            <a:r>
              <a:rPr kumimoji="1" lang="ja-JP" altLang="en-US" dirty="0"/>
              <a:t>社会科学研究のためのデータソースを集めたリンク。</a:t>
            </a:r>
            <a:endParaRPr kumimoji="1" lang="en-US" altLang="ja-JP" dirty="0"/>
          </a:p>
          <a:p>
            <a:r>
              <a:rPr kumimoji="1" lang="ja-JP" altLang="en-US" dirty="0"/>
              <a:t>リンク：</a:t>
            </a:r>
            <a:r>
              <a:rPr kumimoji="1" lang="en-US" altLang="ja-JP" dirty="0"/>
              <a:t> </a:t>
            </a:r>
            <a:r>
              <a:rPr kumimoji="1" lang="en-US" altLang="ja-JP" dirty="0">
                <a:hlinkClick r:id="rId2"/>
              </a:rPr>
              <a:t>https://www.osipp.osaka-u.ac.jp/ja/cepo/data-for-ebpm/</a:t>
            </a:r>
            <a:r>
              <a:rPr kumimoji="1" lang="ja-JP" altLang="en-US" dirty="0"/>
              <a:t>　</a:t>
            </a:r>
            <a:endParaRPr kumimoji="1" lang="en-US" altLang="ja-JP" dirty="0"/>
          </a:p>
          <a:p>
            <a:endParaRPr kumimoji="1" lang="ja-JP" altLang="en-US" dirty="0"/>
          </a:p>
        </p:txBody>
      </p:sp>
      <p:pic>
        <p:nvPicPr>
          <p:cNvPr id="6" name="図 5">
            <a:extLst>
              <a:ext uri="{FF2B5EF4-FFF2-40B4-BE49-F238E27FC236}">
                <a16:creationId xmlns:a16="http://schemas.microsoft.com/office/drawing/2014/main" id="{A20C87D7-3718-70C1-AA9D-7606515A1CF1}"/>
              </a:ext>
            </a:extLst>
          </p:cNvPr>
          <p:cNvPicPr>
            <a:picLocks noChangeAspect="1"/>
          </p:cNvPicPr>
          <p:nvPr/>
        </p:nvPicPr>
        <p:blipFill>
          <a:blip r:embed="rId3"/>
          <a:stretch>
            <a:fillRect/>
          </a:stretch>
        </p:blipFill>
        <p:spPr>
          <a:xfrm>
            <a:off x="1601956" y="2130212"/>
            <a:ext cx="9075174" cy="4226137"/>
          </a:xfrm>
          <a:prstGeom prst="rect">
            <a:avLst/>
          </a:prstGeom>
        </p:spPr>
      </p:pic>
      <p:sp>
        <p:nvSpPr>
          <p:cNvPr id="5" name="スライド番号プレースホルダー 4">
            <a:extLst>
              <a:ext uri="{FF2B5EF4-FFF2-40B4-BE49-F238E27FC236}">
                <a16:creationId xmlns:a16="http://schemas.microsoft.com/office/drawing/2014/main" id="{BFAB5BCE-FFD5-2F03-3947-684BA84ACA47}"/>
              </a:ext>
            </a:extLst>
          </p:cNvPr>
          <p:cNvSpPr>
            <a:spLocks noGrp="1"/>
          </p:cNvSpPr>
          <p:nvPr>
            <p:ph type="sldNum" sz="quarter" idx="12"/>
          </p:nvPr>
        </p:nvSpPr>
        <p:spPr/>
        <p:txBody>
          <a:bodyPr/>
          <a:lstStyle/>
          <a:p>
            <a:fld id="{03F6D5C9-EB57-4700-87A9-B19E8C329DFD}" type="slidenum">
              <a:rPr lang="ja-JP" altLang="en-US" smtClean="0"/>
              <a:pPr/>
              <a:t>30</a:t>
            </a:fld>
            <a:r>
              <a:rPr lang="en-US" altLang="ja-JP"/>
              <a:t>/29</a:t>
            </a:r>
            <a:endParaRPr kumimoji="1" lang="ja-JP" altLang="en-US" dirty="0"/>
          </a:p>
        </p:txBody>
      </p:sp>
    </p:spTree>
    <p:extLst>
      <p:ext uri="{BB962C8B-B14F-4D97-AF65-F5344CB8AC3E}">
        <p14:creationId xmlns:p14="http://schemas.microsoft.com/office/powerpoint/2010/main" val="632125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9FEF8-7209-9F71-8755-9D7586F886A0}"/>
              </a:ext>
            </a:extLst>
          </p:cNvPr>
          <p:cNvSpPr>
            <a:spLocks noGrp="1"/>
          </p:cNvSpPr>
          <p:nvPr>
            <p:ph type="title"/>
          </p:nvPr>
        </p:nvSpPr>
        <p:spPr/>
        <p:txBody>
          <a:bodyPr/>
          <a:lstStyle/>
          <a:p>
            <a:r>
              <a:rPr kumimoji="1" lang="ja-JP" altLang="en-US" dirty="0"/>
              <a:t>ゼミに関して参考になりそうな資料・文献、その１</a:t>
            </a:r>
          </a:p>
        </p:txBody>
      </p:sp>
      <p:sp>
        <p:nvSpPr>
          <p:cNvPr id="3" name="コンテンツ プレースホルダー 2">
            <a:extLst>
              <a:ext uri="{FF2B5EF4-FFF2-40B4-BE49-F238E27FC236}">
                <a16:creationId xmlns:a16="http://schemas.microsoft.com/office/drawing/2014/main" id="{FCB0B8E4-42A5-7222-C65D-C5A0DD5BD909}"/>
              </a:ext>
            </a:extLst>
          </p:cNvPr>
          <p:cNvSpPr>
            <a:spLocks noGrp="1"/>
          </p:cNvSpPr>
          <p:nvPr>
            <p:ph idx="1"/>
          </p:nvPr>
        </p:nvSpPr>
        <p:spPr>
          <a:xfrm>
            <a:off x="261257" y="942141"/>
            <a:ext cx="7793682" cy="5414208"/>
          </a:xfrm>
        </p:spPr>
        <p:txBody>
          <a:bodyPr/>
          <a:lstStyle/>
          <a:p>
            <a:r>
              <a:rPr lang="ja-JP" altLang="en-US" dirty="0"/>
              <a:t>日本評論社</a:t>
            </a:r>
            <a:r>
              <a:rPr kumimoji="1" lang="ja-JP" altLang="en-US" dirty="0"/>
              <a:t> </a:t>
            </a:r>
            <a:r>
              <a:rPr kumimoji="1" lang="en-US" altLang="ja-JP" dirty="0"/>
              <a:t>『</a:t>
            </a:r>
            <a:r>
              <a:rPr kumimoji="1" lang="ja-JP" altLang="en-US" dirty="0"/>
              <a:t>進化するビジネスの実証分析</a:t>
            </a:r>
            <a:r>
              <a:rPr kumimoji="1" lang="en-US" altLang="ja-JP" dirty="0"/>
              <a:t>』</a:t>
            </a:r>
            <a:endParaRPr lang="en-US" altLang="ja-JP" dirty="0"/>
          </a:p>
          <a:p>
            <a:pPr lvl="1"/>
            <a:r>
              <a:rPr lang="en-US" altLang="ja-JP" dirty="0">
                <a:hlinkClick r:id="rId2"/>
              </a:rPr>
              <a:t>https://www.amazon.co.jp/dp/B086PTBFGB</a:t>
            </a:r>
            <a:r>
              <a:rPr lang="ja-JP" altLang="en-US" dirty="0"/>
              <a:t>　</a:t>
            </a:r>
            <a:endParaRPr lang="en-US" altLang="ja-JP" dirty="0"/>
          </a:p>
          <a:p>
            <a:r>
              <a:rPr kumimoji="1" lang="ja-JP" altLang="en-US" dirty="0"/>
              <a:t>上武・遠山・若森・渡辺「実証ビジネスエコノミクス」</a:t>
            </a:r>
            <a:endParaRPr kumimoji="1" lang="en-US" altLang="ja-JP" dirty="0"/>
          </a:p>
          <a:p>
            <a:pPr lvl="1"/>
            <a:r>
              <a:rPr kumimoji="1" lang="en-US" altLang="ja-JP" dirty="0">
                <a:hlinkClick r:id="rId3"/>
              </a:rPr>
              <a:t>https://sites.google.com/view/keisemi-ebiz/</a:t>
            </a:r>
            <a:r>
              <a:rPr lang="ja-JP" altLang="en-US" dirty="0"/>
              <a:t>　</a:t>
            </a:r>
            <a:endParaRPr lang="en-US" altLang="ja-JP" dirty="0"/>
          </a:p>
          <a:p>
            <a:pPr lvl="1"/>
            <a:endParaRPr lang="en-US" altLang="ja-JP" dirty="0"/>
          </a:p>
          <a:p>
            <a:r>
              <a:rPr lang="ja-JP" altLang="en-US" dirty="0"/>
              <a:t>前者は</a:t>
            </a:r>
            <a:r>
              <a:rPr kumimoji="1" lang="ja-JP" altLang="en-US" dirty="0"/>
              <a:t>「産業組織論</a:t>
            </a:r>
            <a:r>
              <a:rPr kumimoji="1" lang="en-US" altLang="ja-JP" dirty="0"/>
              <a:t>(IO)</a:t>
            </a:r>
            <a:r>
              <a:rPr kumimoji="1" lang="ja-JP" altLang="en-US" dirty="0"/>
              <a:t>」の実証分析を中心に、その最新動向を解説します。</a:t>
            </a:r>
            <a:endParaRPr kumimoji="1" lang="en-US" altLang="ja-JP" dirty="0"/>
          </a:p>
          <a:p>
            <a:r>
              <a:rPr kumimoji="1" lang="ja-JP" altLang="en-US" dirty="0"/>
              <a:t>後者は、</a:t>
            </a:r>
            <a:r>
              <a:rPr kumimoji="1" lang="en-US" altLang="ja-JP" dirty="0"/>
              <a:t>IO</a:t>
            </a:r>
            <a:r>
              <a:rPr kumimoji="1" lang="ja-JP" altLang="en-US" dirty="0"/>
              <a:t>の実証分析ツールをビジネス事例を通じて学んでい</a:t>
            </a:r>
            <a:r>
              <a:rPr lang="ja-JP" altLang="en-US" dirty="0"/>
              <a:t>く連載です。</a:t>
            </a:r>
            <a:endParaRPr kumimoji="1" lang="en-US" altLang="ja-JP" dirty="0"/>
          </a:p>
          <a:p>
            <a:pPr lvl="1"/>
            <a:r>
              <a:rPr lang="ja-JP" altLang="en-US" dirty="0"/>
              <a:t>第一回の試し読みがこちら</a:t>
            </a:r>
            <a:r>
              <a:rPr lang="en-US" altLang="ja-JP" dirty="0">
                <a:hlinkClick r:id="rId4"/>
              </a:rPr>
              <a:t>https://note.com/keisemi/n/n44a4bb2e8b9e</a:t>
            </a:r>
            <a:r>
              <a:rPr lang="ja-JP" altLang="en-US" dirty="0"/>
              <a:t>　</a:t>
            </a:r>
            <a:endParaRPr lang="en-US" altLang="ja-JP" dirty="0"/>
          </a:p>
          <a:p>
            <a:pPr lvl="1"/>
            <a:r>
              <a:rPr kumimoji="1" lang="en-US" altLang="ja-JP" dirty="0"/>
              <a:t>R</a:t>
            </a:r>
            <a:r>
              <a:rPr kumimoji="1" lang="ja-JP" altLang="en-US" dirty="0"/>
              <a:t>による再現コードもあります。</a:t>
            </a:r>
            <a:endParaRPr kumimoji="1" lang="en-US" altLang="ja-JP" dirty="0"/>
          </a:p>
        </p:txBody>
      </p:sp>
      <p:pic>
        <p:nvPicPr>
          <p:cNvPr id="4098" name="Picture 2">
            <a:extLst>
              <a:ext uri="{FF2B5EF4-FFF2-40B4-BE49-F238E27FC236}">
                <a16:creationId xmlns:a16="http://schemas.microsoft.com/office/drawing/2014/main" id="{6C5BECDA-9B05-D4CF-EA59-B45BDBF4BB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54939" y="942141"/>
            <a:ext cx="3962890" cy="2073201"/>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B48BA8C3-D124-73AE-600B-9C48C68D641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54939" y="3622870"/>
            <a:ext cx="4093347" cy="1896154"/>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862D1B7C-2006-0235-A92C-5C35433DB12E}"/>
              </a:ext>
            </a:extLst>
          </p:cNvPr>
          <p:cNvSpPr>
            <a:spLocks noGrp="1"/>
          </p:cNvSpPr>
          <p:nvPr>
            <p:ph type="sldNum" sz="quarter" idx="12"/>
          </p:nvPr>
        </p:nvSpPr>
        <p:spPr/>
        <p:txBody>
          <a:bodyPr/>
          <a:lstStyle/>
          <a:p>
            <a:fld id="{03F6D5C9-EB57-4700-87A9-B19E8C329DFD}" type="slidenum">
              <a:rPr lang="ja-JP" altLang="en-US" smtClean="0"/>
              <a:pPr/>
              <a:t>31</a:t>
            </a:fld>
            <a:r>
              <a:rPr lang="en-US" altLang="ja-JP"/>
              <a:t>/29</a:t>
            </a:r>
            <a:endParaRPr kumimoji="1" lang="ja-JP" altLang="en-US" dirty="0"/>
          </a:p>
        </p:txBody>
      </p:sp>
    </p:spTree>
    <p:extLst>
      <p:ext uri="{BB962C8B-B14F-4D97-AF65-F5344CB8AC3E}">
        <p14:creationId xmlns:p14="http://schemas.microsoft.com/office/powerpoint/2010/main" val="42746532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298686-29E2-7E26-E1C3-8CA52EFF4EA3}"/>
              </a:ext>
            </a:extLst>
          </p:cNvPr>
          <p:cNvSpPr>
            <a:spLocks noGrp="1"/>
          </p:cNvSpPr>
          <p:nvPr>
            <p:ph type="title"/>
          </p:nvPr>
        </p:nvSpPr>
        <p:spPr/>
        <p:txBody>
          <a:bodyPr/>
          <a:lstStyle/>
          <a:p>
            <a:r>
              <a:rPr kumimoji="1" lang="ja-JP" altLang="en-US" dirty="0"/>
              <a:t>ゼミに関して参考になりそうな資料・文献、その２</a:t>
            </a:r>
          </a:p>
        </p:txBody>
      </p:sp>
      <p:sp>
        <p:nvSpPr>
          <p:cNvPr id="3" name="コンテンツ プレースホルダー 2">
            <a:extLst>
              <a:ext uri="{FF2B5EF4-FFF2-40B4-BE49-F238E27FC236}">
                <a16:creationId xmlns:a16="http://schemas.microsoft.com/office/drawing/2014/main" id="{2E6B4231-19A5-594F-C0D1-C02BB246593E}"/>
              </a:ext>
            </a:extLst>
          </p:cNvPr>
          <p:cNvSpPr>
            <a:spLocks noGrp="1"/>
          </p:cNvSpPr>
          <p:nvPr>
            <p:ph idx="1"/>
          </p:nvPr>
        </p:nvSpPr>
        <p:spPr>
          <a:xfrm>
            <a:off x="261257" y="942141"/>
            <a:ext cx="7909349" cy="5414208"/>
          </a:xfrm>
        </p:spPr>
        <p:txBody>
          <a:bodyPr/>
          <a:lstStyle/>
          <a:p>
            <a:r>
              <a:rPr kumimoji="1" lang="ja-JP" altLang="en-US" dirty="0"/>
              <a:t>日本経済研究センター「使える</a:t>
            </a:r>
            <a:r>
              <a:rPr kumimoji="1" lang="en-US" altLang="ja-JP" dirty="0"/>
              <a:t>! </a:t>
            </a:r>
            <a:r>
              <a:rPr kumimoji="1" lang="ja-JP" altLang="en-US" dirty="0"/>
              <a:t>経済学 データ駆動社会で始まった大変革」</a:t>
            </a:r>
            <a:endParaRPr kumimoji="1" lang="en-US" altLang="ja-JP" dirty="0"/>
          </a:p>
          <a:p>
            <a:pPr lvl="1"/>
            <a:r>
              <a:rPr kumimoji="1" lang="en-US" altLang="ja-JP" dirty="0">
                <a:hlinkClick r:id="rId2"/>
              </a:rPr>
              <a:t>https://www.amazon.co.jp/gp/product/4296113739/</a:t>
            </a:r>
            <a:endParaRPr kumimoji="1" lang="en-US" altLang="ja-JP" dirty="0"/>
          </a:p>
          <a:p>
            <a:pPr lvl="1"/>
            <a:endParaRPr lang="en-US" altLang="ja-JP" dirty="0"/>
          </a:p>
          <a:p>
            <a:r>
              <a:rPr lang="ja-JP" altLang="en-US" dirty="0"/>
              <a:t>政策・ビジネス実務における学術研究の活用について紹介されています。</a:t>
            </a:r>
            <a:endParaRPr lang="en-US" altLang="ja-JP" dirty="0"/>
          </a:p>
          <a:p>
            <a:endParaRPr lang="en-US" altLang="ja-JP" dirty="0"/>
          </a:p>
          <a:p>
            <a:r>
              <a:rPr lang="ja-JP" altLang="en-US" dirty="0"/>
              <a:t>本ゼミでは特に渡辺先生・上武先生の章が関連してきます。</a:t>
            </a:r>
            <a:endParaRPr lang="en-US" altLang="ja-JP" dirty="0"/>
          </a:p>
          <a:p>
            <a:endParaRPr kumimoji="1" lang="en-US" altLang="ja-JP" dirty="0"/>
          </a:p>
          <a:p>
            <a:pPr lvl="1"/>
            <a:endParaRPr kumimoji="1" lang="ja-JP" altLang="en-US" dirty="0"/>
          </a:p>
        </p:txBody>
      </p:sp>
      <p:pic>
        <p:nvPicPr>
          <p:cNvPr id="1026" name="Picture 2" descr="使える！経済学">
            <a:extLst>
              <a:ext uri="{FF2B5EF4-FFF2-40B4-BE49-F238E27FC236}">
                <a16:creationId xmlns:a16="http://schemas.microsoft.com/office/drawing/2014/main" id="{B1D35E7A-C483-234F-80CE-6D8C59F0A6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9132" y="1042177"/>
            <a:ext cx="3531611" cy="5214135"/>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79B555BB-A6A3-83B3-BAEA-CD996CA3F8D3}"/>
              </a:ext>
            </a:extLst>
          </p:cNvPr>
          <p:cNvSpPr>
            <a:spLocks noGrp="1"/>
          </p:cNvSpPr>
          <p:nvPr>
            <p:ph type="sldNum" sz="quarter" idx="12"/>
          </p:nvPr>
        </p:nvSpPr>
        <p:spPr/>
        <p:txBody>
          <a:bodyPr/>
          <a:lstStyle/>
          <a:p>
            <a:fld id="{03F6D5C9-EB57-4700-87A9-B19E8C329DFD}" type="slidenum">
              <a:rPr lang="ja-JP" altLang="en-US" smtClean="0"/>
              <a:pPr/>
              <a:t>32</a:t>
            </a:fld>
            <a:r>
              <a:rPr lang="en-US" altLang="ja-JP"/>
              <a:t>/29</a:t>
            </a:r>
            <a:endParaRPr kumimoji="1" lang="ja-JP" altLang="en-US" dirty="0"/>
          </a:p>
        </p:txBody>
      </p:sp>
    </p:spTree>
    <p:extLst>
      <p:ext uri="{BB962C8B-B14F-4D97-AF65-F5344CB8AC3E}">
        <p14:creationId xmlns:p14="http://schemas.microsoft.com/office/powerpoint/2010/main" val="36212042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B00F7-1AB7-CE90-0BCB-AE2BB1BA74CB}"/>
              </a:ext>
            </a:extLst>
          </p:cNvPr>
          <p:cNvSpPr>
            <a:spLocks noGrp="1"/>
          </p:cNvSpPr>
          <p:nvPr>
            <p:ph type="title"/>
          </p:nvPr>
        </p:nvSpPr>
        <p:spPr/>
        <p:txBody>
          <a:bodyPr/>
          <a:lstStyle/>
          <a:p>
            <a:r>
              <a:rPr kumimoji="1" lang="ja-JP" altLang="en-US" dirty="0"/>
              <a:t>ゼミに関して参考になりそうな資料・文献、その３</a:t>
            </a:r>
          </a:p>
        </p:txBody>
      </p:sp>
      <p:sp>
        <p:nvSpPr>
          <p:cNvPr id="3" name="コンテンツ プレースホルダー 2">
            <a:extLst>
              <a:ext uri="{FF2B5EF4-FFF2-40B4-BE49-F238E27FC236}">
                <a16:creationId xmlns:a16="http://schemas.microsoft.com/office/drawing/2014/main" id="{087E25C2-B617-D586-91C6-DB36C029BC7A}"/>
              </a:ext>
            </a:extLst>
          </p:cNvPr>
          <p:cNvSpPr>
            <a:spLocks noGrp="1"/>
          </p:cNvSpPr>
          <p:nvPr>
            <p:ph idx="1"/>
          </p:nvPr>
        </p:nvSpPr>
        <p:spPr>
          <a:xfrm>
            <a:off x="261257" y="942141"/>
            <a:ext cx="7916972" cy="5414208"/>
          </a:xfrm>
        </p:spPr>
        <p:txBody>
          <a:bodyPr/>
          <a:lstStyle/>
          <a:p>
            <a:r>
              <a:rPr kumimoji="1" lang="ja-JP" altLang="en-US" dirty="0"/>
              <a:t>伊神満「「イノベーターのジレンマ」の経済学的解明」</a:t>
            </a:r>
            <a:endParaRPr kumimoji="1" lang="en-US" altLang="ja-JP" dirty="0"/>
          </a:p>
          <a:p>
            <a:pPr lvl="1"/>
            <a:r>
              <a:rPr kumimoji="1" lang="en-US" altLang="ja-JP" dirty="0">
                <a:hlinkClick r:id="rId2"/>
              </a:rPr>
              <a:t>https://www.amazon.co.jp/dp/4822255735/</a:t>
            </a:r>
            <a:r>
              <a:rPr kumimoji="1" lang="ja-JP" altLang="en-US" dirty="0"/>
              <a:t>　</a:t>
            </a:r>
            <a:endParaRPr kumimoji="1" lang="en-US" altLang="ja-JP" dirty="0"/>
          </a:p>
          <a:p>
            <a:endParaRPr lang="en-US" altLang="ja-JP" dirty="0"/>
          </a:p>
          <a:p>
            <a:r>
              <a:rPr lang="ja-JP" altLang="en-US" dirty="0"/>
              <a:t>ハードディスク産業におけるイノベーション・競争について、産業組織論の構造推定アプローチで分析した筆者の研究について解説しています。</a:t>
            </a:r>
            <a:endParaRPr lang="en-US" altLang="ja-JP" dirty="0"/>
          </a:p>
          <a:p>
            <a:endParaRPr lang="en-US" altLang="ja-JP" dirty="0"/>
          </a:p>
          <a:p>
            <a:r>
              <a:rPr kumimoji="1" lang="ja-JP" altLang="en-US" dirty="0"/>
              <a:t>産業組織論の実証分析の流れ・雰囲気が掴めます。</a:t>
            </a:r>
          </a:p>
        </p:txBody>
      </p:sp>
      <p:pic>
        <p:nvPicPr>
          <p:cNvPr id="2050" name="Picture 2">
            <a:extLst>
              <a:ext uri="{FF2B5EF4-FFF2-40B4-BE49-F238E27FC236}">
                <a16:creationId xmlns:a16="http://schemas.microsoft.com/office/drawing/2014/main" id="{65078ECB-0109-3DAC-43D6-4C0E988AFB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690" y="1039473"/>
            <a:ext cx="3619660" cy="5316876"/>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BE290A4A-E69D-5772-EBDE-0CB689E9F83D}"/>
              </a:ext>
            </a:extLst>
          </p:cNvPr>
          <p:cNvSpPr>
            <a:spLocks noGrp="1"/>
          </p:cNvSpPr>
          <p:nvPr>
            <p:ph type="sldNum" sz="quarter" idx="12"/>
          </p:nvPr>
        </p:nvSpPr>
        <p:spPr/>
        <p:txBody>
          <a:bodyPr/>
          <a:lstStyle/>
          <a:p>
            <a:fld id="{03F6D5C9-EB57-4700-87A9-B19E8C329DFD}" type="slidenum">
              <a:rPr lang="ja-JP" altLang="en-US" smtClean="0"/>
              <a:pPr/>
              <a:t>33</a:t>
            </a:fld>
            <a:r>
              <a:rPr lang="en-US" altLang="ja-JP"/>
              <a:t>/29</a:t>
            </a:r>
            <a:endParaRPr kumimoji="1" lang="ja-JP" altLang="en-US" dirty="0"/>
          </a:p>
        </p:txBody>
      </p:sp>
    </p:spTree>
    <p:extLst>
      <p:ext uri="{BB962C8B-B14F-4D97-AF65-F5344CB8AC3E}">
        <p14:creationId xmlns:p14="http://schemas.microsoft.com/office/powerpoint/2010/main" val="3116434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399FEF8-7209-9F71-8755-9D7586F886A0}"/>
              </a:ext>
            </a:extLst>
          </p:cNvPr>
          <p:cNvSpPr>
            <a:spLocks noGrp="1"/>
          </p:cNvSpPr>
          <p:nvPr>
            <p:ph type="title"/>
          </p:nvPr>
        </p:nvSpPr>
        <p:spPr/>
        <p:txBody>
          <a:bodyPr/>
          <a:lstStyle/>
          <a:p>
            <a:r>
              <a:rPr kumimoji="1" lang="ja-JP" altLang="en-US" dirty="0"/>
              <a:t>ゼミに関して参考になりそうな資料・文献、その４</a:t>
            </a:r>
          </a:p>
        </p:txBody>
      </p:sp>
      <p:sp>
        <p:nvSpPr>
          <p:cNvPr id="3" name="コンテンツ プレースホルダー 2">
            <a:extLst>
              <a:ext uri="{FF2B5EF4-FFF2-40B4-BE49-F238E27FC236}">
                <a16:creationId xmlns:a16="http://schemas.microsoft.com/office/drawing/2014/main" id="{FCB0B8E4-42A5-7222-C65D-C5A0DD5BD909}"/>
              </a:ext>
            </a:extLst>
          </p:cNvPr>
          <p:cNvSpPr>
            <a:spLocks noGrp="1"/>
          </p:cNvSpPr>
          <p:nvPr>
            <p:ph idx="1"/>
          </p:nvPr>
        </p:nvSpPr>
        <p:spPr>
          <a:xfrm>
            <a:off x="261257" y="942141"/>
            <a:ext cx="8066666" cy="5414208"/>
          </a:xfrm>
        </p:spPr>
        <p:txBody>
          <a:bodyPr/>
          <a:lstStyle/>
          <a:p>
            <a:r>
              <a:rPr kumimoji="1" lang="ja-JP" altLang="en-US" dirty="0"/>
              <a:t>伊藤公一朗 「データ分析の力 因果関係に迫る思考法」 </a:t>
            </a:r>
            <a:endParaRPr lang="en-US" altLang="ja-JP" dirty="0"/>
          </a:p>
          <a:p>
            <a:pPr lvl="1"/>
            <a:r>
              <a:rPr kumimoji="1" lang="en-US" altLang="ja-JP" dirty="0">
                <a:hlinkClick r:id="rId2"/>
              </a:rPr>
              <a:t>https://www.amazon.co.jp/dp/4334039863</a:t>
            </a:r>
            <a:r>
              <a:rPr kumimoji="1" lang="ja-JP" altLang="en-US" dirty="0"/>
              <a:t>　</a:t>
            </a:r>
            <a:endParaRPr kumimoji="1" lang="en-US" altLang="ja-JP" dirty="0"/>
          </a:p>
          <a:p>
            <a:pPr lvl="1"/>
            <a:endParaRPr lang="en-US" altLang="ja-JP" dirty="0"/>
          </a:p>
          <a:p>
            <a:r>
              <a:rPr kumimoji="1" lang="ja-JP" altLang="en-US" dirty="0"/>
              <a:t>「因果推論手法」を用いた、環境・電力・医療・政策など各種応用ミクロ経済学分野の</a:t>
            </a:r>
            <a:r>
              <a:rPr lang="ja-JP" altLang="en-US" dirty="0"/>
              <a:t>実証</a:t>
            </a:r>
            <a:r>
              <a:rPr kumimoji="1" lang="ja-JP" altLang="en-US" dirty="0"/>
              <a:t>分析について紹介しています。</a:t>
            </a:r>
            <a:endParaRPr kumimoji="1" lang="en-US" altLang="ja-JP" dirty="0"/>
          </a:p>
          <a:p>
            <a:endParaRPr lang="en-US" altLang="ja-JP" dirty="0"/>
          </a:p>
          <a:p>
            <a:r>
              <a:rPr kumimoji="1" lang="ja-JP" altLang="en-US" dirty="0"/>
              <a:t>産業組織論のみならず、ミクロデータ</a:t>
            </a:r>
            <a:r>
              <a:rPr lang="ja-JP" altLang="en-US" dirty="0"/>
              <a:t>を用いた実証研究全体に役立ちます。</a:t>
            </a:r>
            <a:endParaRPr kumimoji="1" lang="en-US" altLang="ja-JP" dirty="0"/>
          </a:p>
        </p:txBody>
      </p:sp>
      <p:pic>
        <p:nvPicPr>
          <p:cNvPr id="3074" name="Picture 2">
            <a:extLst>
              <a:ext uri="{FF2B5EF4-FFF2-40B4-BE49-F238E27FC236}">
                <a16:creationId xmlns:a16="http://schemas.microsoft.com/office/drawing/2014/main" id="{787E3CDF-721E-06F6-4E76-76FD168B79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43489" y="851105"/>
            <a:ext cx="3172228" cy="5200374"/>
          </a:xfrm>
          <a:prstGeom prst="rect">
            <a:avLst/>
          </a:prstGeom>
          <a:noFill/>
          <a:extLst>
            <a:ext uri="{909E8E84-426E-40DD-AFC4-6F175D3DCCD1}">
              <a14:hiddenFill xmlns:a14="http://schemas.microsoft.com/office/drawing/2010/main">
                <a:solidFill>
                  <a:srgbClr val="FFFFFF"/>
                </a:solidFill>
              </a14:hiddenFill>
            </a:ext>
          </a:extLst>
        </p:spPr>
      </p:pic>
      <p:sp>
        <p:nvSpPr>
          <p:cNvPr id="5" name="スライド番号プレースホルダー 4">
            <a:extLst>
              <a:ext uri="{FF2B5EF4-FFF2-40B4-BE49-F238E27FC236}">
                <a16:creationId xmlns:a16="http://schemas.microsoft.com/office/drawing/2014/main" id="{D5B3D0C3-F55B-C545-AF74-A2EAAAB4DDDB}"/>
              </a:ext>
            </a:extLst>
          </p:cNvPr>
          <p:cNvSpPr>
            <a:spLocks noGrp="1"/>
          </p:cNvSpPr>
          <p:nvPr>
            <p:ph type="sldNum" sz="quarter" idx="12"/>
          </p:nvPr>
        </p:nvSpPr>
        <p:spPr/>
        <p:txBody>
          <a:bodyPr/>
          <a:lstStyle/>
          <a:p>
            <a:fld id="{03F6D5C9-EB57-4700-87A9-B19E8C329DFD}" type="slidenum">
              <a:rPr lang="ja-JP" altLang="en-US" smtClean="0"/>
              <a:pPr/>
              <a:t>34</a:t>
            </a:fld>
            <a:r>
              <a:rPr lang="en-US" altLang="ja-JP"/>
              <a:t>/29</a:t>
            </a:r>
            <a:endParaRPr kumimoji="1" lang="ja-JP" altLang="en-US" dirty="0"/>
          </a:p>
        </p:txBody>
      </p:sp>
    </p:spTree>
    <p:extLst>
      <p:ext uri="{BB962C8B-B14F-4D97-AF65-F5344CB8AC3E}">
        <p14:creationId xmlns:p14="http://schemas.microsoft.com/office/powerpoint/2010/main" val="22695428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5C070A9-34D5-76E9-B0F7-D775FFB09B62}"/>
              </a:ext>
            </a:extLst>
          </p:cNvPr>
          <p:cNvSpPr>
            <a:spLocks noGrp="1"/>
          </p:cNvSpPr>
          <p:nvPr>
            <p:ph type="title"/>
          </p:nvPr>
        </p:nvSpPr>
        <p:spPr/>
        <p:txBody>
          <a:bodyPr/>
          <a:lstStyle/>
          <a:p>
            <a:r>
              <a:rPr kumimoji="1" lang="ja-JP" altLang="en-US" dirty="0"/>
              <a:t>オリエンテーションスライドの目次</a:t>
            </a:r>
          </a:p>
        </p:txBody>
      </p:sp>
      <p:sp>
        <p:nvSpPr>
          <p:cNvPr id="3" name="コンテンツ プレースホルダー 2">
            <a:extLst>
              <a:ext uri="{FF2B5EF4-FFF2-40B4-BE49-F238E27FC236}">
                <a16:creationId xmlns:a16="http://schemas.microsoft.com/office/drawing/2014/main" id="{9FB085CE-0E4A-9F44-EAA9-1B38E393461F}"/>
              </a:ext>
            </a:extLst>
          </p:cNvPr>
          <p:cNvSpPr>
            <a:spLocks noGrp="1"/>
          </p:cNvSpPr>
          <p:nvPr>
            <p:ph idx="1"/>
          </p:nvPr>
        </p:nvSpPr>
        <p:spPr/>
        <p:txBody>
          <a:bodyPr/>
          <a:lstStyle/>
          <a:p>
            <a:pPr marL="457200" indent="-457200">
              <a:buFont typeface="+mj-lt"/>
              <a:buAutoNum type="arabicPeriod"/>
            </a:pPr>
            <a:r>
              <a:rPr kumimoji="1" lang="ja-JP" altLang="en-US" dirty="0"/>
              <a:t>ゼミの概要・</a:t>
            </a:r>
            <a:r>
              <a:rPr lang="ja-JP" altLang="en-US" dirty="0"/>
              <a:t>特徴・</a:t>
            </a:r>
            <a:r>
              <a:rPr kumimoji="1" lang="ja-JP" altLang="en-US" dirty="0"/>
              <a:t>目標</a:t>
            </a:r>
            <a:endParaRPr kumimoji="1" lang="en-US" altLang="ja-JP" dirty="0"/>
          </a:p>
          <a:p>
            <a:pPr lvl="1">
              <a:buFont typeface="+mj-lt"/>
              <a:buAutoNum type="arabicPeriod"/>
            </a:pPr>
            <a:endParaRPr kumimoji="1" lang="en-US" altLang="ja-JP" dirty="0"/>
          </a:p>
          <a:p>
            <a:pPr marL="457200" indent="-457200">
              <a:buFont typeface="+mj-lt"/>
              <a:buAutoNum type="arabicPeriod"/>
            </a:pPr>
            <a:r>
              <a:rPr lang="ja-JP" altLang="en-US" dirty="0"/>
              <a:t>ゼミの進め方</a:t>
            </a:r>
            <a:endParaRPr lang="en-US" altLang="ja-JP" dirty="0"/>
          </a:p>
          <a:p>
            <a:pPr marL="457200" indent="-457200">
              <a:buFont typeface="+mj-lt"/>
              <a:buAutoNum type="arabicPeriod"/>
            </a:pPr>
            <a:endParaRPr lang="en-US" altLang="ja-JP" dirty="0"/>
          </a:p>
          <a:p>
            <a:pPr marL="457200" indent="-457200">
              <a:buFont typeface="+mj-lt"/>
              <a:buAutoNum type="arabicPeriod"/>
            </a:pPr>
            <a:r>
              <a:rPr lang="ja-JP" altLang="en-US" dirty="0"/>
              <a:t>研究の進め方について</a:t>
            </a:r>
            <a:endParaRPr lang="en-US" altLang="ja-JP" dirty="0"/>
          </a:p>
          <a:p>
            <a:pPr marL="904875" lvl="1" indent="-457200">
              <a:buFont typeface="+mj-lt"/>
              <a:buAutoNum type="arabicPeriod"/>
            </a:pPr>
            <a:r>
              <a:rPr lang="en-US" altLang="ja-JP" dirty="0"/>
              <a:t>(</a:t>
            </a:r>
            <a:r>
              <a:rPr lang="ja-JP" altLang="en-US" dirty="0"/>
              <a:t>応用</a:t>
            </a:r>
            <a:r>
              <a:rPr lang="en-US" altLang="ja-JP" dirty="0"/>
              <a:t>)</a:t>
            </a:r>
            <a:r>
              <a:rPr lang="ja-JP" altLang="en-US" dirty="0"/>
              <a:t>研究とは？</a:t>
            </a:r>
            <a:endParaRPr lang="en-US" altLang="ja-JP" dirty="0"/>
          </a:p>
          <a:p>
            <a:pPr marL="904875" lvl="1" indent="-457200">
              <a:buFont typeface="+mj-lt"/>
              <a:buAutoNum type="arabicPeriod"/>
            </a:pPr>
            <a:r>
              <a:rPr lang="ja-JP" altLang="en-US" dirty="0"/>
              <a:t>研究の進め方</a:t>
            </a:r>
            <a:endParaRPr lang="en-US" altLang="ja-JP" dirty="0"/>
          </a:p>
          <a:p>
            <a:pPr marL="904875" lvl="1" indent="-457200">
              <a:buFont typeface="+mj-lt"/>
              <a:buAutoNum type="arabicPeriod"/>
            </a:pPr>
            <a:r>
              <a:rPr lang="ja-JP" altLang="en-US" dirty="0"/>
              <a:t>実証研究に活用できそうなデータの紹介</a:t>
            </a:r>
            <a:endParaRPr lang="en-US" altLang="ja-JP" dirty="0"/>
          </a:p>
          <a:p>
            <a:pPr marL="904875" lvl="1" indent="-457200">
              <a:buFont typeface="+mj-lt"/>
              <a:buAutoNum type="arabicPeriod"/>
            </a:pPr>
            <a:endParaRPr lang="en-US" altLang="ja-JP" dirty="0"/>
          </a:p>
          <a:p>
            <a:pPr marL="457200" indent="-457200">
              <a:buFont typeface="+mj-lt"/>
              <a:buAutoNum type="arabicPeriod"/>
            </a:pPr>
            <a:r>
              <a:rPr kumimoji="1" lang="ja-JP" altLang="en-US" dirty="0"/>
              <a:t>応募にあたって参考になりそうな文献紹介</a:t>
            </a:r>
            <a:endParaRPr kumimoji="1" lang="en-US" altLang="ja-JP" dirty="0"/>
          </a:p>
          <a:p>
            <a:endParaRPr kumimoji="1" lang="en-US" altLang="ja-JP" dirty="0"/>
          </a:p>
          <a:p>
            <a:endParaRPr kumimoji="1" lang="ja-JP" altLang="en-US" dirty="0"/>
          </a:p>
        </p:txBody>
      </p:sp>
      <p:sp>
        <p:nvSpPr>
          <p:cNvPr id="5" name="スライド番号プレースホルダー 4">
            <a:extLst>
              <a:ext uri="{FF2B5EF4-FFF2-40B4-BE49-F238E27FC236}">
                <a16:creationId xmlns:a16="http://schemas.microsoft.com/office/drawing/2014/main" id="{71948A3A-95DA-7D71-EA43-76D071560746}"/>
              </a:ext>
            </a:extLst>
          </p:cNvPr>
          <p:cNvSpPr>
            <a:spLocks noGrp="1"/>
          </p:cNvSpPr>
          <p:nvPr>
            <p:ph type="sldNum" sz="quarter" idx="12"/>
          </p:nvPr>
        </p:nvSpPr>
        <p:spPr/>
        <p:txBody>
          <a:bodyPr/>
          <a:lstStyle/>
          <a:p>
            <a:fld id="{03F6D5C9-EB57-4700-87A9-B19E8C329DFD}" type="slidenum">
              <a:rPr lang="ja-JP" altLang="en-US" smtClean="0"/>
              <a:pPr/>
              <a:t>4</a:t>
            </a:fld>
            <a:r>
              <a:rPr lang="en-US" altLang="ja-JP"/>
              <a:t>/29</a:t>
            </a:r>
            <a:endParaRPr kumimoji="1" lang="ja-JP" altLang="en-US" dirty="0"/>
          </a:p>
        </p:txBody>
      </p:sp>
    </p:spTree>
    <p:extLst>
      <p:ext uri="{BB962C8B-B14F-4D97-AF65-F5344CB8AC3E}">
        <p14:creationId xmlns:p14="http://schemas.microsoft.com/office/powerpoint/2010/main" val="15769956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BF69B72-578A-58EF-A0DB-E6C7B6F20FDF}"/>
              </a:ext>
            </a:extLst>
          </p:cNvPr>
          <p:cNvSpPr>
            <a:spLocks noGrp="1"/>
          </p:cNvSpPr>
          <p:nvPr>
            <p:ph type="title"/>
          </p:nvPr>
        </p:nvSpPr>
        <p:spPr/>
        <p:txBody>
          <a:bodyPr/>
          <a:lstStyle/>
          <a:p>
            <a:r>
              <a:rPr lang="ja-JP" altLang="en-US" dirty="0"/>
              <a:t>ゼミの概要・特徴・目標</a:t>
            </a:r>
          </a:p>
        </p:txBody>
      </p:sp>
      <p:sp>
        <p:nvSpPr>
          <p:cNvPr id="6" name="テキスト プレースホルダー 5">
            <a:extLst>
              <a:ext uri="{FF2B5EF4-FFF2-40B4-BE49-F238E27FC236}">
                <a16:creationId xmlns:a16="http://schemas.microsoft.com/office/drawing/2014/main" id="{6CA80274-8C99-86BE-F1DA-03B9ACE20CBA}"/>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8BDAB92E-C428-85BF-FB48-43DD7302B486}"/>
              </a:ext>
            </a:extLst>
          </p:cNvPr>
          <p:cNvSpPr>
            <a:spLocks noGrp="1"/>
          </p:cNvSpPr>
          <p:nvPr>
            <p:ph type="sldNum" sz="quarter" idx="12"/>
          </p:nvPr>
        </p:nvSpPr>
        <p:spPr/>
        <p:txBody>
          <a:bodyPr/>
          <a:lstStyle/>
          <a:p>
            <a:fld id="{03F6D5C9-EB57-4700-87A9-B19E8C329DFD}" type="slidenum">
              <a:rPr kumimoji="1" lang="ja-JP" altLang="en-US" smtClean="0"/>
              <a:t>5</a:t>
            </a:fld>
            <a:endParaRPr kumimoji="1" lang="ja-JP" altLang="en-US"/>
          </a:p>
        </p:txBody>
      </p:sp>
    </p:spTree>
    <p:extLst>
      <p:ext uri="{BB962C8B-B14F-4D97-AF65-F5344CB8AC3E}">
        <p14:creationId xmlns:p14="http://schemas.microsoft.com/office/powerpoint/2010/main" val="552797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6D53B-104B-458E-B940-DEA1C05A5777}"/>
              </a:ext>
            </a:extLst>
          </p:cNvPr>
          <p:cNvSpPr>
            <a:spLocks noGrp="1"/>
          </p:cNvSpPr>
          <p:nvPr>
            <p:ph type="title"/>
          </p:nvPr>
        </p:nvSpPr>
        <p:spPr/>
        <p:txBody>
          <a:bodyPr>
            <a:normAutofit/>
          </a:bodyPr>
          <a:lstStyle/>
          <a:p>
            <a:r>
              <a:rPr lang="ja-JP" altLang="en-US" dirty="0"/>
              <a:t>ゼミの概要：産業組織論・経済政策・消費者行動の実証研究</a:t>
            </a:r>
            <a:endParaRPr kumimoji="1" lang="ja-JP" altLang="en-US" dirty="0"/>
          </a:p>
        </p:txBody>
      </p:sp>
      <p:sp>
        <p:nvSpPr>
          <p:cNvPr id="3" name="コンテンツ プレースホルダー 2">
            <a:extLst>
              <a:ext uri="{FF2B5EF4-FFF2-40B4-BE49-F238E27FC236}">
                <a16:creationId xmlns:a16="http://schemas.microsoft.com/office/drawing/2014/main" id="{ED5A5297-FB04-4A9C-943E-AE83191A9340}"/>
              </a:ext>
            </a:extLst>
          </p:cNvPr>
          <p:cNvSpPr>
            <a:spLocks noGrp="1"/>
          </p:cNvSpPr>
          <p:nvPr>
            <p:ph idx="1"/>
          </p:nvPr>
        </p:nvSpPr>
        <p:spPr/>
        <p:txBody>
          <a:bodyPr>
            <a:normAutofit/>
          </a:bodyPr>
          <a:lstStyle/>
          <a:p>
            <a:r>
              <a:rPr lang="ja-JP" altLang="en-US" dirty="0"/>
              <a:t>以下のような問を考えてみましょう。</a:t>
            </a:r>
            <a:endParaRPr lang="en-US" altLang="ja-JP" dirty="0"/>
          </a:p>
          <a:p>
            <a:pPr lvl="1"/>
            <a:r>
              <a:rPr lang="ja-JP" altLang="en-US" dirty="0"/>
              <a:t>「公正取引委員会は航空会社の合併を許可するべきか？」 </a:t>
            </a:r>
            <a:r>
              <a:rPr lang="en-US" altLang="ja-JP" dirty="0"/>
              <a:t>(</a:t>
            </a:r>
            <a:r>
              <a:rPr lang="ja-JP" altLang="en-US" dirty="0"/>
              <a:t>例：</a:t>
            </a:r>
            <a:r>
              <a:rPr lang="en-US" altLang="ja-JP" dirty="0"/>
              <a:t>AIRDO</a:t>
            </a:r>
            <a:r>
              <a:rPr lang="ja-JP" altLang="en-US" dirty="0"/>
              <a:t>とソラシドエア</a:t>
            </a:r>
            <a:r>
              <a:rPr lang="en-US" altLang="ja-JP" dirty="0"/>
              <a:t>)</a:t>
            </a:r>
          </a:p>
          <a:p>
            <a:pPr lvl="1"/>
            <a:r>
              <a:rPr lang="ja-JP" altLang="en-US" dirty="0"/>
              <a:t>「家電メーカーの新製品にどのような価格をつけるべきか？」 </a:t>
            </a:r>
            <a:r>
              <a:rPr lang="en-US" altLang="ja-JP" dirty="0"/>
              <a:t>(</a:t>
            </a:r>
            <a:r>
              <a:rPr lang="ja-JP" altLang="en-US" dirty="0"/>
              <a:t>例：バッファローの</a:t>
            </a:r>
            <a:r>
              <a:rPr lang="en-US" altLang="ja-JP" dirty="0" err="1"/>
              <a:t>Nasne</a:t>
            </a:r>
            <a:r>
              <a:rPr lang="en-US" altLang="ja-JP" dirty="0"/>
              <a:t>)</a:t>
            </a:r>
          </a:p>
          <a:p>
            <a:pPr lvl="1"/>
            <a:r>
              <a:rPr lang="ja-JP" altLang="en-US" dirty="0"/>
              <a:t>「脱炭素を⽬指すために、企業に対してどのような規制を導⼊するべきか？」 </a:t>
            </a:r>
            <a:r>
              <a:rPr lang="en-US" altLang="ja-JP" dirty="0"/>
              <a:t>(</a:t>
            </a:r>
            <a:r>
              <a:rPr lang="ja-JP" altLang="en-US" dirty="0"/>
              <a:t>例：</a:t>
            </a:r>
            <a:r>
              <a:rPr lang="en-US" altLang="ja-JP" dirty="0"/>
              <a:t>GX</a:t>
            </a:r>
            <a:r>
              <a:rPr lang="ja-JP" altLang="en-US" dirty="0"/>
              <a:t>リーグ</a:t>
            </a:r>
            <a:r>
              <a:rPr lang="en-US" altLang="ja-JP" dirty="0"/>
              <a:t>)</a:t>
            </a:r>
          </a:p>
          <a:p>
            <a:pPr lvl="1"/>
            <a:r>
              <a:rPr lang="ja-JP" altLang="en-US" dirty="0"/>
              <a:t>「コロナ対策として⾏われた各種政策にどの程度の効果があったのか？」 </a:t>
            </a:r>
            <a:r>
              <a:rPr lang="en-US" altLang="ja-JP" dirty="0"/>
              <a:t>(</a:t>
            </a:r>
            <a:r>
              <a:rPr lang="ja-JP" altLang="en-US" dirty="0"/>
              <a:t>例：特別定額給付⾦</a:t>
            </a:r>
            <a:r>
              <a:rPr lang="en-US" altLang="ja-JP" dirty="0"/>
              <a:t>)</a:t>
            </a:r>
          </a:p>
          <a:p>
            <a:pPr lvl="1"/>
            <a:endParaRPr lang="en-US" altLang="ja-JP" dirty="0"/>
          </a:p>
          <a:p>
            <a:r>
              <a:rPr lang="ja-JP" altLang="en-US" dirty="0"/>
              <a:t>これらの問いは重要である一方、理論のみで回答することは難しいでしょう。</a:t>
            </a:r>
            <a:endParaRPr lang="en-US" altLang="ja-JP" dirty="0"/>
          </a:p>
          <a:p>
            <a:pPr lvl="1"/>
            <a:endParaRPr lang="en-US" altLang="ja-JP" dirty="0"/>
          </a:p>
          <a:p>
            <a:r>
              <a:rPr lang="ja-JP" altLang="en-US" dirty="0"/>
              <a:t>本ゼミでは、</a:t>
            </a:r>
            <a:r>
              <a:rPr lang="ja-JP" altLang="en-US" dirty="0">
                <a:solidFill>
                  <a:srgbClr val="FF0000"/>
                </a:solidFill>
              </a:rPr>
              <a:t>政策・ビジネスにおいて重要となる学術的問い</a:t>
            </a:r>
            <a:r>
              <a:rPr lang="ja-JP" altLang="en-US" dirty="0"/>
              <a:t>について、</a:t>
            </a:r>
            <a:r>
              <a:rPr lang="ja-JP" altLang="en-US" dirty="0">
                <a:solidFill>
                  <a:srgbClr val="FF0000"/>
                </a:solidFill>
              </a:rPr>
              <a:t>ミクロデータを用いた実証研究</a:t>
            </a:r>
            <a:r>
              <a:rPr lang="ja-JP" altLang="en-US" dirty="0"/>
              <a:t>を行います。</a:t>
            </a:r>
            <a:endParaRPr lang="en-US" altLang="ja-JP" dirty="0"/>
          </a:p>
        </p:txBody>
      </p:sp>
      <p:sp>
        <p:nvSpPr>
          <p:cNvPr id="4" name="スライド番号プレースホルダー 3">
            <a:extLst>
              <a:ext uri="{FF2B5EF4-FFF2-40B4-BE49-F238E27FC236}">
                <a16:creationId xmlns:a16="http://schemas.microsoft.com/office/drawing/2014/main" id="{85111DB8-E04F-38B7-5080-68D73B247DB1}"/>
              </a:ext>
            </a:extLst>
          </p:cNvPr>
          <p:cNvSpPr>
            <a:spLocks noGrp="1"/>
          </p:cNvSpPr>
          <p:nvPr>
            <p:ph type="sldNum" sz="quarter" idx="12"/>
          </p:nvPr>
        </p:nvSpPr>
        <p:spPr/>
        <p:txBody>
          <a:bodyPr/>
          <a:lstStyle/>
          <a:p>
            <a:fld id="{03F6D5C9-EB57-4700-87A9-B19E8C329DFD}" type="slidenum">
              <a:rPr lang="ja-JP" altLang="en-US" smtClean="0"/>
              <a:pPr/>
              <a:t>6</a:t>
            </a:fld>
            <a:r>
              <a:rPr lang="en-US" altLang="ja-JP"/>
              <a:t>/29</a:t>
            </a:r>
            <a:endParaRPr kumimoji="1" lang="ja-JP" altLang="en-US" dirty="0"/>
          </a:p>
        </p:txBody>
      </p:sp>
    </p:spTree>
    <p:extLst>
      <p:ext uri="{BB962C8B-B14F-4D97-AF65-F5344CB8AC3E}">
        <p14:creationId xmlns:p14="http://schemas.microsoft.com/office/powerpoint/2010/main" val="333035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66D53B-104B-458E-B940-DEA1C05A5777}"/>
              </a:ext>
            </a:extLst>
          </p:cNvPr>
          <p:cNvSpPr>
            <a:spLocks noGrp="1"/>
          </p:cNvSpPr>
          <p:nvPr>
            <p:ph type="title"/>
          </p:nvPr>
        </p:nvSpPr>
        <p:spPr/>
        <p:txBody>
          <a:bodyPr>
            <a:normAutofit/>
          </a:bodyPr>
          <a:lstStyle/>
          <a:p>
            <a:r>
              <a:rPr kumimoji="1" lang="ja-JP" altLang="en-US" dirty="0"/>
              <a:t>ゼミの特徴</a:t>
            </a:r>
          </a:p>
        </p:txBody>
      </p:sp>
      <p:sp>
        <p:nvSpPr>
          <p:cNvPr id="3" name="コンテンツ プレースホルダー 2">
            <a:extLst>
              <a:ext uri="{FF2B5EF4-FFF2-40B4-BE49-F238E27FC236}">
                <a16:creationId xmlns:a16="http://schemas.microsoft.com/office/drawing/2014/main" id="{ED5A5297-FB04-4A9C-943E-AE83191A9340}"/>
              </a:ext>
            </a:extLst>
          </p:cNvPr>
          <p:cNvSpPr>
            <a:spLocks noGrp="1"/>
          </p:cNvSpPr>
          <p:nvPr>
            <p:ph idx="1"/>
          </p:nvPr>
        </p:nvSpPr>
        <p:spPr/>
        <p:txBody>
          <a:bodyPr>
            <a:normAutofit/>
          </a:bodyPr>
          <a:lstStyle/>
          <a:p>
            <a:pPr marL="457200" indent="-457200">
              <a:buFont typeface="+mj-lt"/>
              <a:buAutoNum type="arabicPeriod"/>
            </a:pPr>
            <a:r>
              <a:rPr lang="ja-JP" altLang="en-US" dirty="0">
                <a:solidFill>
                  <a:srgbClr val="FF0000"/>
                </a:solidFill>
              </a:rPr>
              <a:t>学⽣の皆さんの⾃発的な研究活動を中心とします。</a:t>
            </a:r>
            <a:endParaRPr lang="en-US" altLang="ja-JP" dirty="0">
              <a:solidFill>
                <a:srgbClr val="FF0000"/>
              </a:solidFill>
            </a:endParaRPr>
          </a:p>
          <a:p>
            <a:pPr marL="904875" lvl="1" indent="-457200"/>
            <a:r>
              <a:rPr lang="ja-JP" altLang="en-US" dirty="0"/>
              <a:t>そのためのサポート・ガイダンスを遠山は行います。</a:t>
            </a:r>
            <a:endParaRPr lang="en-US" altLang="ja-JP" dirty="0"/>
          </a:p>
          <a:p>
            <a:pPr marL="904875" lvl="1" indent="-457200"/>
            <a:r>
              <a:rPr lang="ja-JP" altLang="en-US" dirty="0"/>
              <a:t>具体的な成果物</a:t>
            </a:r>
            <a:r>
              <a:rPr lang="en-US" altLang="ja-JP" dirty="0"/>
              <a:t>(</a:t>
            </a:r>
            <a:r>
              <a:rPr lang="ja-JP" altLang="en-US" dirty="0"/>
              <a:t>論文・プレゼンテーション</a:t>
            </a:r>
            <a:r>
              <a:rPr lang="en-US" altLang="ja-JP" dirty="0"/>
              <a:t>)</a:t>
            </a:r>
            <a:r>
              <a:rPr lang="ja-JP" altLang="en-US" dirty="0"/>
              <a:t>を産み出していきましょう。</a:t>
            </a:r>
            <a:endParaRPr lang="en-US" altLang="ja-JP" dirty="0"/>
          </a:p>
          <a:p>
            <a:pPr marL="904875" lvl="1" indent="-457200"/>
            <a:endParaRPr lang="en-US" altLang="ja-JP" dirty="0"/>
          </a:p>
          <a:p>
            <a:pPr marL="457200" indent="-457200">
              <a:buFont typeface="+mj-lt"/>
              <a:buAutoNum type="arabicPeriod"/>
            </a:pPr>
            <a:r>
              <a:rPr lang="ja-JP" altLang="en-US" dirty="0">
                <a:solidFill>
                  <a:srgbClr val="FF0000"/>
                </a:solidFill>
              </a:rPr>
              <a:t>経済学の知⾒とミクロデータの融合に基づいた実証研究を⽬指します。</a:t>
            </a:r>
            <a:endParaRPr lang="en-US" altLang="ja-JP" dirty="0">
              <a:solidFill>
                <a:srgbClr val="FF0000"/>
              </a:solidFill>
            </a:endParaRPr>
          </a:p>
          <a:p>
            <a:pPr marL="904875" lvl="1" indent="-457200"/>
            <a:r>
              <a:rPr lang="ja-JP" altLang="en-US" dirty="0"/>
              <a:t>現実・データと立ち向かう際に、経済学の知見は強力な「レンズ」となります。</a:t>
            </a:r>
            <a:endParaRPr lang="en-US" altLang="ja-JP" dirty="0"/>
          </a:p>
          <a:p>
            <a:pPr marL="904875" lvl="1" indent="-457200"/>
            <a:r>
              <a:rPr lang="ja-JP" altLang="en-US" dirty="0"/>
              <a:t>「因果推論」と「構造推定」、両アプローチをバランス良く使いこなしていきます。</a:t>
            </a:r>
            <a:endParaRPr lang="en-US" altLang="ja-JP" dirty="0"/>
          </a:p>
        </p:txBody>
      </p:sp>
      <p:sp>
        <p:nvSpPr>
          <p:cNvPr id="4" name="スライド番号プレースホルダー 3">
            <a:extLst>
              <a:ext uri="{FF2B5EF4-FFF2-40B4-BE49-F238E27FC236}">
                <a16:creationId xmlns:a16="http://schemas.microsoft.com/office/drawing/2014/main" id="{46A38617-18E1-730B-8CFD-18A783FDA8FB}"/>
              </a:ext>
            </a:extLst>
          </p:cNvPr>
          <p:cNvSpPr>
            <a:spLocks noGrp="1"/>
          </p:cNvSpPr>
          <p:nvPr>
            <p:ph type="sldNum" sz="quarter" idx="12"/>
          </p:nvPr>
        </p:nvSpPr>
        <p:spPr/>
        <p:txBody>
          <a:bodyPr/>
          <a:lstStyle/>
          <a:p>
            <a:fld id="{03F6D5C9-EB57-4700-87A9-B19E8C329DFD}" type="slidenum">
              <a:rPr lang="ja-JP" altLang="en-US" smtClean="0"/>
              <a:pPr/>
              <a:t>7</a:t>
            </a:fld>
            <a:r>
              <a:rPr lang="en-US" altLang="ja-JP"/>
              <a:t>/29</a:t>
            </a:r>
            <a:endParaRPr kumimoji="1" lang="ja-JP" altLang="en-US" dirty="0"/>
          </a:p>
        </p:txBody>
      </p:sp>
    </p:spTree>
    <p:extLst>
      <p:ext uri="{BB962C8B-B14F-4D97-AF65-F5344CB8AC3E}">
        <p14:creationId xmlns:p14="http://schemas.microsoft.com/office/powerpoint/2010/main" val="41354585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BD7415-2D30-55FC-2786-98498BBD1CE2}"/>
              </a:ext>
            </a:extLst>
          </p:cNvPr>
          <p:cNvSpPr>
            <a:spLocks noGrp="1"/>
          </p:cNvSpPr>
          <p:nvPr>
            <p:ph type="title"/>
          </p:nvPr>
        </p:nvSpPr>
        <p:spPr/>
        <p:txBody>
          <a:bodyPr/>
          <a:lstStyle/>
          <a:p>
            <a:r>
              <a:rPr kumimoji="1" lang="ja-JP" altLang="en-US" dirty="0"/>
              <a:t>ゼミの目指すところ：短期的・長期的目標</a:t>
            </a:r>
          </a:p>
        </p:txBody>
      </p:sp>
      <p:sp>
        <p:nvSpPr>
          <p:cNvPr id="3" name="コンテンツ プレースホルダー 2">
            <a:extLst>
              <a:ext uri="{FF2B5EF4-FFF2-40B4-BE49-F238E27FC236}">
                <a16:creationId xmlns:a16="http://schemas.microsoft.com/office/drawing/2014/main" id="{EF542EA3-F12E-2213-1071-B2A572EFA528}"/>
              </a:ext>
            </a:extLst>
          </p:cNvPr>
          <p:cNvSpPr>
            <a:spLocks noGrp="1"/>
          </p:cNvSpPr>
          <p:nvPr>
            <p:ph idx="1"/>
          </p:nvPr>
        </p:nvSpPr>
        <p:spPr/>
        <p:txBody>
          <a:bodyPr/>
          <a:lstStyle/>
          <a:p>
            <a:r>
              <a:rPr lang="ja-JP" altLang="en-US" dirty="0"/>
              <a:t>短期的：経済学・データ分析を活かし、</a:t>
            </a:r>
            <a:r>
              <a:rPr lang="ja-JP" altLang="en-US" dirty="0">
                <a:solidFill>
                  <a:srgbClr val="FF0000"/>
                </a:solidFill>
              </a:rPr>
              <a:t>政策・ビジネスにおいて重要な含意を持つ学術研究</a:t>
            </a:r>
            <a:r>
              <a:rPr lang="ja-JP" altLang="en-US" dirty="0"/>
              <a:t>を行えるようになる。</a:t>
            </a:r>
            <a:endParaRPr lang="en-US" altLang="ja-JP" dirty="0"/>
          </a:p>
          <a:p>
            <a:pPr lvl="1"/>
            <a:r>
              <a:rPr lang="ja-JP" altLang="en-US" dirty="0"/>
              <a:t>アカデミックリサーチにおいて、応用研究・実証研究の重要さは増す一方！！</a:t>
            </a:r>
            <a:endParaRPr lang="en-US" altLang="ja-JP" dirty="0"/>
          </a:p>
          <a:p>
            <a:pPr lvl="1"/>
            <a:r>
              <a:rPr lang="ja-JP" altLang="en-US" dirty="0"/>
              <a:t>民間・公共部門でも数多くの活躍の場！！</a:t>
            </a:r>
            <a:endParaRPr lang="en-US" altLang="ja-JP" dirty="0"/>
          </a:p>
          <a:p>
            <a:pPr lvl="1"/>
            <a:endParaRPr kumimoji="1" lang="en-US" altLang="ja-JP" dirty="0"/>
          </a:p>
          <a:p>
            <a:pPr lvl="1"/>
            <a:endParaRPr kumimoji="1" lang="en-US" altLang="ja-JP" dirty="0"/>
          </a:p>
          <a:p>
            <a:r>
              <a:rPr lang="ja-JP" altLang="en-US" dirty="0"/>
              <a:t>長期的：時代に応じた</a:t>
            </a:r>
            <a:r>
              <a:rPr lang="ja-JP" altLang="en-US" dirty="0">
                <a:solidFill>
                  <a:srgbClr val="FF0000"/>
                </a:solidFill>
              </a:rPr>
              <a:t>新しい知識を学び吸収していける人材</a:t>
            </a:r>
            <a:r>
              <a:rPr lang="ja-JP" altLang="en-US" dirty="0"/>
              <a:t>になる。</a:t>
            </a:r>
            <a:endParaRPr lang="en-US" altLang="ja-JP" dirty="0"/>
          </a:p>
          <a:p>
            <a:pPr lvl="1"/>
            <a:r>
              <a:rPr lang="ja-JP" altLang="en-US" dirty="0"/>
              <a:t>今はデータサイエンスと経済学がブーム（？）。でも</a:t>
            </a:r>
            <a:r>
              <a:rPr lang="en-US" altLang="ja-JP" dirty="0"/>
              <a:t>10</a:t>
            </a:r>
            <a:r>
              <a:rPr lang="ja-JP" altLang="en-US" dirty="0"/>
              <a:t>年後は・・・？</a:t>
            </a:r>
            <a:endParaRPr lang="en-US" altLang="ja-JP" dirty="0"/>
          </a:p>
          <a:p>
            <a:pPr lvl="1"/>
            <a:r>
              <a:rPr lang="ja-JP" altLang="en-US" dirty="0"/>
              <a:t>「今すぐ役立つもの」と「今はそうでもないけども、いつか役立つもの」をバランス良く学ぶ。</a:t>
            </a:r>
            <a:endParaRPr lang="en-US" altLang="ja-JP" dirty="0"/>
          </a:p>
          <a:p>
            <a:pPr lvl="1"/>
            <a:endParaRPr kumimoji="1" lang="ja-JP" altLang="en-US" dirty="0"/>
          </a:p>
        </p:txBody>
      </p:sp>
      <p:sp>
        <p:nvSpPr>
          <p:cNvPr id="5" name="スライド番号プレースホルダー 4">
            <a:extLst>
              <a:ext uri="{FF2B5EF4-FFF2-40B4-BE49-F238E27FC236}">
                <a16:creationId xmlns:a16="http://schemas.microsoft.com/office/drawing/2014/main" id="{CE4EF9EC-5C29-72C4-10CA-94BE0EA51F99}"/>
              </a:ext>
            </a:extLst>
          </p:cNvPr>
          <p:cNvSpPr>
            <a:spLocks noGrp="1"/>
          </p:cNvSpPr>
          <p:nvPr>
            <p:ph type="sldNum" sz="quarter" idx="12"/>
          </p:nvPr>
        </p:nvSpPr>
        <p:spPr/>
        <p:txBody>
          <a:bodyPr/>
          <a:lstStyle/>
          <a:p>
            <a:fld id="{03F6D5C9-EB57-4700-87A9-B19E8C329DFD}" type="slidenum">
              <a:rPr lang="ja-JP" altLang="en-US" smtClean="0"/>
              <a:pPr/>
              <a:t>8</a:t>
            </a:fld>
            <a:r>
              <a:rPr lang="en-US" altLang="ja-JP"/>
              <a:t>/29</a:t>
            </a:r>
            <a:endParaRPr kumimoji="1" lang="ja-JP" altLang="en-US" dirty="0"/>
          </a:p>
        </p:txBody>
      </p:sp>
    </p:spTree>
    <p:extLst>
      <p:ext uri="{BB962C8B-B14F-4D97-AF65-F5344CB8AC3E}">
        <p14:creationId xmlns:p14="http://schemas.microsoft.com/office/powerpoint/2010/main" val="2197815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811676EB-70A5-BEAE-6112-E6D4EE29C0B6}"/>
              </a:ext>
            </a:extLst>
          </p:cNvPr>
          <p:cNvSpPr>
            <a:spLocks noGrp="1"/>
          </p:cNvSpPr>
          <p:nvPr>
            <p:ph type="title"/>
          </p:nvPr>
        </p:nvSpPr>
        <p:spPr/>
        <p:txBody>
          <a:bodyPr/>
          <a:lstStyle/>
          <a:p>
            <a:r>
              <a:rPr lang="ja-JP" altLang="en-US" dirty="0"/>
              <a:t>ゼミの進め方</a:t>
            </a:r>
          </a:p>
        </p:txBody>
      </p:sp>
      <p:sp>
        <p:nvSpPr>
          <p:cNvPr id="6" name="テキスト プレースホルダー 5">
            <a:extLst>
              <a:ext uri="{FF2B5EF4-FFF2-40B4-BE49-F238E27FC236}">
                <a16:creationId xmlns:a16="http://schemas.microsoft.com/office/drawing/2014/main" id="{6966E34E-09F8-C71D-D646-98226FF78B91}"/>
              </a:ext>
            </a:extLst>
          </p:cNvPr>
          <p:cNvSpPr>
            <a:spLocks noGrp="1"/>
          </p:cNvSpPr>
          <p:nvPr>
            <p:ph type="body" idx="1"/>
          </p:nvPr>
        </p:nvSpPr>
        <p:spPr/>
        <p:txBody>
          <a:bodyPr/>
          <a:lstStyle/>
          <a:p>
            <a:endParaRPr lang="ja-JP" altLang="en-US"/>
          </a:p>
        </p:txBody>
      </p:sp>
      <p:sp>
        <p:nvSpPr>
          <p:cNvPr id="2" name="スライド番号プレースホルダー 1">
            <a:extLst>
              <a:ext uri="{FF2B5EF4-FFF2-40B4-BE49-F238E27FC236}">
                <a16:creationId xmlns:a16="http://schemas.microsoft.com/office/drawing/2014/main" id="{DD08CE5C-7357-4964-E8D4-92506E123E8C}"/>
              </a:ext>
            </a:extLst>
          </p:cNvPr>
          <p:cNvSpPr>
            <a:spLocks noGrp="1"/>
          </p:cNvSpPr>
          <p:nvPr>
            <p:ph type="sldNum" sz="quarter" idx="12"/>
          </p:nvPr>
        </p:nvSpPr>
        <p:spPr/>
        <p:txBody>
          <a:bodyPr/>
          <a:lstStyle/>
          <a:p>
            <a:fld id="{03F6D5C9-EB57-4700-87A9-B19E8C329DFD}" type="slidenum">
              <a:rPr kumimoji="1" lang="ja-JP" altLang="en-US" smtClean="0"/>
              <a:t>9</a:t>
            </a:fld>
            <a:endParaRPr kumimoji="1" lang="ja-JP" altLang="en-US"/>
          </a:p>
        </p:txBody>
      </p:sp>
    </p:spTree>
    <p:extLst>
      <p:ext uri="{BB962C8B-B14F-4D97-AF65-F5344CB8AC3E}">
        <p14:creationId xmlns:p14="http://schemas.microsoft.com/office/powerpoint/2010/main" val="2962632635"/>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2587</TotalTime>
  <Words>3063</Words>
  <Application>Microsoft Office PowerPoint</Application>
  <PresentationFormat>ワイド画面</PresentationFormat>
  <Paragraphs>309</Paragraphs>
  <Slides>34</Slides>
  <Notes>1</Notes>
  <HiddenSlides>0</HiddenSlides>
  <MMClips>1</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34</vt:i4>
      </vt:variant>
    </vt:vector>
  </HeadingPairs>
  <TitlesOfParts>
    <vt:vector size="39" baseType="lpstr">
      <vt:lpstr>IPAexゴシック</vt:lpstr>
      <vt:lpstr>游ゴシック</vt:lpstr>
      <vt:lpstr>Arial</vt:lpstr>
      <vt:lpstr>Helvetica</vt:lpstr>
      <vt:lpstr>Office テーマ</vt:lpstr>
      <vt:lpstr>遠山ゼミ オリエンテーションスライド 第3期(2025年-26年度)</vt:lpstr>
      <vt:lpstr>自己紹介</vt:lpstr>
      <vt:lpstr>はじめに</vt:lpstr>
      <vt:lpstr>オリエンテーションスライドの目次</vt:lpstr>
      <vt:lpstr>ゼミの概要・特徴・目標</vt:lpstr>
      <vt:lpstr>ゼミの概要：産業組織論・経済政策・消費者行動の実証研究</vt:lpstr>
      <vt:lpstr>ゼミの特徴</vt:lpstr>
      <vt:lpstr>ゼミの目指すところ：短期的・長期的目標</vt:lpstr>
      <vt:lpstr>ゼミの進め方</vt:lpstr>
      <vt:lpstr>ゼミの形態：皆さんの自発的な研究を中心とします。</vt:lpstr>
      <vt:lpstr>ゼミのスケジュール：プレゼミから演習２</vt:lpstr>
      <vt:lpstr>ゼミのスケジュール：演習３と４</vt:lpstr>
      <vt:lpstr>サブゼミ：オススメします！</vt:lpstr>
      <vt:lpstr>これまでのゼミ(1期・2期)</vt:lpstr>
      <vt:lpstr>１期生(24年度4年生)のこれまで</vt:lpstr>
      <vt:lpstr>１期生(24年度4年生)の活躍 その１</vt:lpstr>
      <vt:lpstr>DSコンペより：チームきのことたけのこプレゼン(3:05まで)</vt:lpstr>
      <vt:lpstr>１期生(24年度4年生)の活躍 その２</vt:lpstr>
      <vt:lpstr>２期生(24年度3年生)のこれまで</vt:lpstr>
      <vt:lpstr>研究の進め方</vt:lpstr>
      <vt:lpstr>そもそも(応用)研究とは？ </vt:lpstr>
      <vt:lpstr>私の研究の例：現代・起亜自動車の合併</vt:lpstr>
      <vt:lpstr>一例として・・・研究の５ステップ</vt:lpstr>
      <vt:lpstr>ステップ１から３：「消費者」として</vt:lpstr>
      <vt:lpstr>ステップ４から５：「生産者」として</vt:lpstr>
      <vt:lpstr>実証研究に使えそうなデータの例</vt:lpstr>
      <vt:lpstr>みずほ銀行の口座情報・クレジットカードデータ</vt:lpstr>
      <vt:lpstr>NTT Docomoのモバイル空間統計</vt:lpstr>
      <vt:lpstr>情報学研究データリポジトリ</vt:lpstr>
      <vt:lpstr>Data for EBPM</vt:lpstr>
      <vt:lpstr>ゼミに関して参考になりそうな資料・文献、その１</vt:lpstr>
      <vt:lpstr>ゼミに関して参考になりそうな資料・文献、その２</vt:lpstr>
      <vt:lpstr>ゼミに関して参考になりそうな資料・文献、その３</vt:lpstr>
      <vt:lpstr>ゼミに関して参考になりそうな資料・文献、その４</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dc:title>
  <dc:creator>Yuta</dc:creator>
  <cp:lastModifiedBy>Yuta Toyama</cp:lastModifiedBy>
  <cp:revision>470</cp:revision>
  <dcterms:created xsi:type="dcterms:W3CDTF">2018-10-02T02:57:11Z</dcterms:created>
  <dcterms:modified xsi:type="dcterms:W3CDTF">2024-07-29T04:18:44Z</dcterms:modified>
</cp:coreProperties>
</file>